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7" r:id="rId3"/>
    <p:sldId id="269" r:id="rId4"/>
    <p:sldId id="270" r:id="rId5"/>
    <p:sldId id="271" r:id="rId6"/>
    <p:sldId id="272" r:id="rId7"/>
    <p:sldId id="274" r:id="rId8"/>
    <p:sldId id="273" r:id="rId9"/>
    <p:sldId id="282" r:id="rId10"/>
    <p:sldId id="275" r:id="rId11"/>
    <p:sldId id="280" r:id="rId12"/>
    <p:sldId id="276" r:id="rId13"/>
    <p:sldId id="277" r:id="rId14"/>
    <p:sldId id="278" r:id="rId15"/>
    <p:sldId id="279" r:id="rId16"/>
    <p:sldId id="283"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77939"/>
    <a:srgbClr val="3B3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878"/>
  </p:normalViewPr>
  <p:slideViewPr>
    <p:cSldViewPr snapToGrid="0">
      <p:cViewPr varScale="1">
        <p:scale>
          <a:sx n="113" d="100"/>
          <a:sy n="113" d="100"/>
        </p:scale>
        <p:origin x="5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2F2E9B-3885-1545-80C5-07DD5300C9A2}" type="doc">
      <dgm:prSet loTypeId="urn:microsoft.com/office/officeart/2005/8/layout/chevron2" loCatId="process" qsTypeId="urn:microsoft.com/office/officeart/2005/8/quickstyle/simple1" qsCatId="simple" csTypeId="urn:microsoft.com/office/officeart/2005/8/colors/accent2_5" csCatId="accent2" phldr="1"/>
      <dgm:spPr/>
      <dgm:t>
        <a:bodyPr/>
        <a:lstStyle/>
        <a:p>
          <a:endParaRPr lang="en-GB"/>
        </a:p>
      </dgm:t>
    </dgm:pt>
    <dgm:pt modelId="{3D96AA44-287F-4E4E-91B5-1FDE2D8BFEAB}">
      <dgm:prSet/>
      <dgm:spPr/>
      <dgm:t>
        <a:bodyPr/>
        <a:lstStyle/>
        <a:p>
          <a:endParaRPr lang="en-IN"/>
        </a:p>
      </dgm:t>
    </dgm:pt>
    <dgm:pt modelId="{55E449A8-6C1D-3245-86ED-DC96602A3B32}" type="parTrans" cxnId="{2B833D54-FE16-0F48-A1A7-40EFD9674952}">
      <dgm:prSet/>
      <dgm:spPr/>
      <dgm:t>
        <a:bodyPr/>
        <a:lstStyle/>
        <a:p>
          <a:endParaRPr lang="en-GB"/>
        </a:p>
      </dgm:t>
    </dgm:pt>
    <dgm:pt modelId="{E95FED0A-B8E9-6047-B4EC-37CB3998586C}" type="sibTrans" cxnId="{2B833D54-FE16-0F48-A1A7-40EFD9674952}">
      <dgm:prSet/>
      <dgm:spPr/>
      <dgm:t>
        <a:bodyPr/>
        <a:lstStyle/>
        <a:p>
          <a:endParaRPr lang="en-GB"/>
        </a:p>
      </dgm:t>
    </dgm:pt>
    <dgm:pt modelId="{1569C2D6-561E-CA4D-89D8-A74D469464F1}">
      <dgm:prSet/>
      <dgm:spPr/>
      <dgm:t>
        <a:bodyPr/>
        <a:lstStyle/>
        <a:p>
          <a:endParaRPr lang="en-IN"/>
        </a:p>
      </dgm:t>
    </dgm:pt>
    <dgm:pt modelId="{A67C378B-C48B-744A-80BF-C67BD2FE106F}" type="parTrans" cxnId="{0FE6E49E-D132-8F4C-B7E6-D1EBD88F5CA8}">
      <dgm:prSet/>
      <dgm:spPr/>
      <dgm:t>
        <a:bodyPr/>
        <a:lstStyle/>
        <a:p>
          <a:endParaRPr lang="en-GB"/>
        </a:p>
      </dgm:t>
    </dgm:pt>
    <dgm:pt modelId="{88A743F4-AD69-D64B-8250-C6910462D55A}" type="sibTrans" cxnId="{0FE6E49E-D132-8F4C-B7E6-D1EBD88F5CA8}">
      <dgm:prSet/>
      <dgm:spPr/>
      <dgm:t>
        <a:bodyPr/>
        <a:lstStyle/>
        <a:p>
          <a:endParaRPr lang="en-GB"/>
        </a:p>
      </dgm:t>
    </dgm:pt>
    <dgm:pt modelId="{1FB2BD84-0D77-AD4A-ABF7-A88A2A643FE9}">
      <dgm:prSet/>
      <dgm:spPr/>
      <dgm:t>
        <a:bodyPr/>
        <a:lstStyle/>
        <a:p>
          <a:endParaRPr lang="en-IN"/>
        </a:p>
      </dgm:t>
    </dgm:pt>
    <dgm:pt modelId="{996E7CB3-31B0-084A-9080-7C12B6E58687}" type="parTrans" cxnId="{CD341046-D48D-6F41-AA71-38C3C0A25D00}">
      <dgm:prSet/>
      <dgm:spPr/>
      <dgm:t>
        <a:bodyPr/>
        <a:lstStyle/>
        <a:p>
          <a:endParaRPr lang="en-GB"/>
        </a:p>
      </dgm:t>
    </dgm:pt>
    <dgm:pt modelId="{6A3239A9-4E79-0C44-AE73-8D96B9B88E0F}" type="sibTrans" cxnId="{CD341046-D48D-6F41-AA71-38C3C0A25D00}">
      <dgm:prSet/>
      <dgm:spPr/>
      <dgm:t>
        <a:bodyPr/>
        <a:lstStyle/>
        <a:p>
          <a:endParaRPr lang="en-GB"/>
        </a:p>
      </dgm:t>
    </dgm:pt>
    <dgm:pt modelId="{3838DBA1-0FEC-514A-9DBA-DBB935243381}">
      <dgm:prSet/>
      <dgm:spPr/>
      <dgm:t>
        <a:bodyPr/>
        <a:lstStyle/>
        <a:p>
          <a:endParaRPr lang="en-IN"/>
        </a:p>
      </dgm:t>
    </dgm:pt>
    <dgm:pt modelId="{F8EA137D-BC28-E14A-8A97-D6837F68A344}" type="parTrans" cxnId="{82F1F976-547B-9148-A638-243BA6D98C8F}">
      <dgm:prSet/>
      <dgm:spPr/>
      <dgm:t>
        <a:bodyPr/>
        <a:lstStyle/>
        <a:p>
          <a:endParaRPr lang="en-GB"/>
        </a:p>
      </dgm:t>
    </dgm:pt>
    <dgm:pt modelId="{EFCF030C-3E1A-454F-A17E-29DDA6D96D70}" type="sibTrans" cxnId="{82F1F976-547B-9148-A638-243BA6D98C8F}">
      <dgm:prSet/>
      <dgm:spPr/>
      <dgm:t>
        <a:bodyPr/>
        <a:lstStyle/>
        <a:p>
          <a:endParaRPr lang="en-GB"/>
        </a:p>
      </dgm:t>
    </dgm:pt>
    <dgm:pt modelId="{2EFEEE7E-D4B3-FD45-B187-73767DF1006A}">
      <dgm:prSet/>
      <dgm:spPr/>
      <dgm:t>
        <a:bodyPr/>
        <a:lstStyle/>
        <a:p>
          <a:r>
            <a:rPr lang="en-US"/>
            <a:t>Data Understanding </a:t>
          </a:r>
          <a:endParaRPr lang="en-GB"/>
        </a:p>
      </dgm:t>
    </dgm:pt>
    <dgm:pt modelId="{038C5FA6-E9FD-9D4B-935C-699A783281E8}" type="parTrans" cxnId="{54A3FB45-CEE0-1B49-96C0-8A9CDBE7A724}">
      <dgm:prSet/>
      <dgm:spPr/>
      <dgm:t>
        <a:bodyPr/>
        <a:lstStyle/>
        <a:p>
          <a:endParaRPr lang="en-GB"/>
        </a:p>
      </dgm:t>
    </dgm:pt>
    <dgm:pt modelId="{DA63F846-E4A2-6C41-9530-7209D0078683}" type="sibTrans" cxnId="{54A3FB45-CEE0-1B49-96C0-8A9CDBE7A724}">
      <dgm:prSet/>
      <dgm:spPr/>
      <dgm:t>
        <a:bodyPr/>
        <a:lstStyle/>
        <a:p>
          <a:endParaRPr lang="en-GB"/>
        </a:p>
      </dgm:t>
    </dgm:pt>
    <dgm:pt modelId="{30E5593E-107A-8F44-91A9-E86B4C4C49CC}">
      <dgm:prSet/>
      <dgm:spPr/>
      <dgm:t>
        <a:bodyPr/>
        <a:lstStyle/>
        <a:p>
          <a:r>
            <a:rPr lang="en-US"/>
            <a:t>Understanding the Cab industry market</a:t>
          </a:r>
          <a:endParaRPr lang="en-GB"/>
        </a:p>
      </dgm:t>
    </dgm:pt>
    <dgm:pt modelId="{2A89910C-ADE0-E140-BE42-A263FE25C717}" type="parTrans" cxnId="{116C0570-54F8-F844-BFCC-FD7F028CB978}">
      <dgm:prSet/>
      <dgm:spPr/>
      <dgm:t>
        <a:bodyPr/>
        <a:lstStyle/>
        <a:p>
          <a:endParaRPr lang="en-GB"/>
        </a:p>
      </dgm:t>
    </dgm:pt>
    <dgm:pt modelId="{71C6A693-7A99-D14D-BD4E-47FB7FDBB718}" type="sibTrans" cxnId="{116C0570-54F8-F844-BFCC-FD7F028CB978}">
      <dgm:prSet/>
      <dgm:spPr/>
      <dgm:t>
        <a:bodyPr/>
        <a:lstStyle/>
        <a:p>
          <a:endParaRPr lang="en-GB"/>
        </a:p>
      </dgm:t>
    </dgm:pt>
    <dgm:pt modelId="{3F515A2E-75C4-FA4F-AE4D-ABE8AC6CD83F}">
      <dgm:prSet/>
      <dgm:spPr/>
      <dgm:t>
        <a:bodyPr/>
        <a:lstStyle/>
        <a:p>
          <a:r>
            <a:rPr lang="en-US" dirty="0"/>
            <a:t>Analyzing the most profitable Cab company </a:t>
          </a:r>
          <a:endParaRPr lang="en-GB" dirty="0"/>
        </a:p>
      </dgm:t>
    </dgm:pt>
    <dgm:pt modelId="{6BF2D804-58B5-774F-A53E-3A4A1C37866C}" type="parTrans" cxnId="{9685E71D-E88B-7840-849D-EF3CC7641144}">
      <dgm:prSet/>
      <dgm:spPr/>
      <dgm:t>
        <a:bodyPr/>
        <a:lstStyle/>
        <a:p>
          <a:endParaRPr lang="en-GB"/>
        </a:p>
      </dgm:t>
    </dgm:pt>
    <dgm:pt modelId="{6733F6EE-1FBB-AC44-9A86-F6FE854CFB59}" type="sibTrans" cxnId="{9685E71D-E88B-7840-849D-EF3CC7641144}">
      <dgm:prSet/>
      <dgm:spPr/>
      <dgm:t>
        <a:bodyPr/>
        <a:lstStyle/>
        <a:p>
          <a:endParaRPr lang="en-GB"/>
        </a:p>
      </dgm:t>
    </dgm:pt>
    <dgm:pt modelId="{860E1D93-55D5-BC4A-A67F-578B8755BDAE}">
      <dgm:prSet/>
      <dgm:spPr/>
      <dgm:t>
        <a:bodyPr/>
        <a:lstStyle/>
        <a:p>
          <a:r>
            <a:rPr lang="en-US"/>
            <a:t>Recommendations for investment</a:t>
          </a:r>
          <a:endParaRPr lang="en-GB"/>
        </a:p>
      </dgm:t>
    </dgm:pt>
    <dgm:pt modelId="{92436C32-9D95-5E4B-B1A5-4E5F7810279C}" type="parTrans" cxnId="{3CFD2ED3-CA4B-0748-8B29-A7E3E82EEC4F}">
      <dgm:prSet/>
      <dgm:spPr/>
      <dgm:t>
        <a:bodyPr/>
        <a:lstStyle/>
        <a:p>
          <a:endParaRPr lang="en-GB"/>
        </a:p>
      </dgm:t>
    </dgm:pt>
    <dgm:pt modelId="{812D3BE3-A440-A245-8F66-9F8E2E18E37E}" type="sibTrans" cxnId="{3CFD2ED3-CA4B-0748-8B29-A7E3E82EEC4F}">
      <dgm:prSet/>
      <dgm:spPr/>
      <dgm:t>
        <a:bodyPr/>
        <a:lstStyle/>
        <a:p>
          <a:endParaRPr lang="en-GB"/>
        </a:p>
      </dgm:t>
    </dgm:pt>
    <dgm:pt modelId="{37D8C2BD-AE55-8F41-97EE-DEB4D75BFE61}" type="pres">
      <dgm:prSet presAssocID="{2B2F2E9B-3885-1545-80C5-07DD5300C9A2}" presName="linearFlow" presStyleCnt="0">
        <dgm:presLayoutVars>
          <dgm:dir/>
          <dgm:animLvl val="lvl"/>
          <dgm:resizeHandles val="exact"/>
        </dgm:presLayoutVars>
      </dgm:prSet>
      <dgm:spPr/>
    </dgm:pt>
    <dgm:pt modelId="{F9ABBC42-53AA-8442-B602-3D9F61797703}" type="pres">
      <dgm:prSet presAssocID="{3D96AA44-287F-4E4E-91B5-1FDE2D8BFEAB}" presName="composite" presStyleCnt="0"/>
      <dgm:spPr/>
    </dgm:pt>
    <dgm:pt modelId="{09E3C6A8-2899-5247-8B37-93E705895D75}" type="pres">
      <dgm:prSet presAssocID="{3D96AA44-287F-4E4E-91B5-1FDE2D8BFEAB}" presName="parentText" presStyleLbl="alignNode1" presStyleIdx="0" presStyleCnt="4">
        <dgm:presLayoutVars>
          <dgm:chMax val="1"/>
          <dgm:bulletEnabled val="1"/>
        </dgm:presLayoutVars>
      </dgm:prSet>
      <dgm:spPr/>
    </dgm:pt>
    <dgm:pt modelId="{7532EA42-96E2-FF40-8A88-649898B97087}" type="pres">
      <dgm:prSet presAssocID="{3D96AA44-287F-4E4E-91B5-1FDE2D8BFEAB}" presName="descendantText" presStyleLbl="alignAcc1" presStyleIdx="0" presStyleCnt="4">
        <dgm:presLayoutVars>
          <dgm:bulletEnabled val="1"/>
        </dgm:presLayoutVars>
      </dgm:prSet>
      <dgm:spPr/>
    </dgm:pt>
    <dgm:pt modelId="{81DC4B20-D438-8E45-ABFC-7D1B85B50224}" type="pres">
      <dgm:prSet presAssocID="{E95FED0A-B8E9-6047-B4EC-37CB3998586C}" presName="sp" presStyleCnt="0"/>
      <dgm:spPr/>
    </dgm:pt>
    <dgm:pt modelId="{A4773746-6A52-3E4F-A1D6-033A1CB5F8D9}" type="pres">
      <dgm:prSet presAssocID="{1569C2D6-561E-CA4D-89D8-A74D469464F1}" presName="composite" presStyleCnt="0"/>
      <dgm:spPr/>
    </dgm:pt>
    <dgm:pt modelId="{2C89FE3A-DA67-254F-99C0-A08AAD572F68}" type="pres">
      <dgm:prSet presAssocID="{1569C2D6-561E-CA4D-89D8-A74D469464F1}" presName="parentText" presStyleLbl="alignNode1" presStyleIdx="1" presStyleCnt="4">
        <dgm:presLayoutVars>
          <dgm:chMax val="1"/>
          <dgm:bulletEnabled val="1"/>
        </dgm:presLayoutVars>
      </dgm:prSet>
      <dgm:spPr/>
    </dgm:pt>
    <dgm:pt modelId="{6D4ED3DB-227A-964A-9661-750DE8CC78E3}" type="pres">
      <dgm:prSet presAssocID="{1569C2D6-561E-CA4D-89D8-A74D469464F1}" presName="descendantText" presStyleLbl="alignAcc1" presStyleIdx="1" presStyleCnt="4">
        <dgm:presLayoutVars>
          <dgm:bulletEnabled val="1"/>
        </dgm:presLayoutVars>
      </dgm:prSet>
      <dgm:spPr/>
    </dgm:pt>
    <dgm:pt modelId="{5B3042A5-6EA8-DE42-9221-371E937B22AB}" type="pres">
      <dgm:prSet presAssocID="{88A743F4-AD69-D64B-8250-C6910462D55A}" presName="sp" presStyleCnt="0"/>
      <dgm:spPr/>
    </dgm:pt>
    <dgm:pt modelId="{61064C02-D8B5-FF44-81D4-605D1C7FE088}" type="pres">
      <dgm:prSet presAssocID="{1FB2BD84-0D77-AD4A-ABF7-A88A2A643FE9}" presName="composite" presStyleCnt="0"/>
      <dgm:spPr/>
    </dgm:pt>
    <dgm:pt modelId="{7DC79681-B1FB-6F45-8979-10604D5D452C}" type="pres">
      <dgm:prSet presAssocID="{1FB2BD84-0D77-AD4A-ABF7-A88A2A643FE9}" presName="parentText" presStyleLbl="alignNode1" presStyleIdx="2" presStyleCnt="4">
        <dgm:presLayoutVars>
          <dgm:chMax val="1"/>
          <dgm:bulletEnabled val="1"/>
        </dgm:presLayoutVars>
      </dgm:prSet>
      <dgm:spPr/>
    </dgm:pt>
    <dgm:pt modelId="{139E2692-37DB-F246-A20A-72A0A20E447B}" type="pres">
      <dgm:prSet presAssocID="{1FB2BD84-0D77-AD4A-ABF7-A88A2A643FE9}" presName="descendantText" presStyleLbl="alignAcc1" presStyleIdx="2" presStyleCnt="4">
        <dgm:presLayoutVars>
          <dgm:bulletEnabled val="1"/>
        </dgm:presLayoutVars>
      </dgm:prSet>
      <dgm:spPr/>
    </dgm:pt>
    <dgm:pt modelId="{74FD8C83-A11B-4B4A-8EFC-D381AAE1968B}" type="pres">
      <dgm:prSet presAssocID="{6A3239A9-4E79-0C44-AE73-8D96B9B88E0F}" presName="sp" presStyleCnt="0"/>
      <dgm:spPr/>
    </dgm:pt>
    <dgm:pt modelId="{9E8AEB2E-0408-AB4A-80F6-C130BA83E106}" type="pres">
      <dgm:prSet presAssocID="{3838DBA1-0FEC-514A-9DBA-DBB935243381}" presName="composite" presStyleCnt="0"/>
      <dgm:spPr/>
    </dgm:pt>
    <dgm:pt modelId="{84FAACBD-6EAF-6549-B661-7063A4EA7A19}" type="pres">
      <dgm:prSet presAssocID="{3838DBA1-0FEC-514A-9DBA-DBB935243381}" presName="parentText" presStyleLbl="alignNode1" presStyleIdx="3" presStyleCnt="4">
        <dgm:presLayoutVars>
          <dgm:chMax val="1"/>
          <dgm:bulletEnabled val="1"/>
        </dgm:presLayoutVars>
      </dgm:prSet>
      <dgm:spPr/>
    </dgm:pt>
    <dgm:pt modelId="{251BA7D4-BF96-144B-86A2-CB2C86B9945C}" type="pres">
      <dgm:prSet presAssocID="{3838DBA1-0FEC-514A-9DBA-DBB935243381}" presName="descendantText" presStyleLbl="alignAcc1" presStyleIdx="3" presStyleCnt="4">
        <dgm:presLayoutVars>
          <dgm:bulletEnabled val="1"/>
        </dgm:presLayoutVars>
      </dgm:prSet>
      <dgm:spPr/>
    </dgm:pt>
  </dgm:ptLst>
  <dgm:cxnLst>
    <dgm:cxn modelId="{9685E71D-E88B-7840-849D-EF3CC7641144}" srcId="{1FB2BD84-0D77-AD4A-ABF7-A88A2A643FE9}" destId="{3F515A2E-75C4-FA4F-AE4D-ABE8AC6CD83F}" srcOrd="0" destOrd="0" parTransId="{6BF2D804-58B5-774F-A53E-3A4A1C37866C}" sibTransId="{6733F6EE-1FBB-AC44-9A86-F6FE854CFB59}"/>
    <dgm:cxn modelId="{6525FC28-831D-3B46-A706-A8DCBB32C0BD}" type="presOf" srcId="{1569C2D6-561E-CA4D-89D8-A74D469464F1}" destId="{2C89FE3A-DA67-254F-99C0-A08AAD572F68}" srcOrd="0" destOrd="0" presId="urn:microsoft.com/office/officeart/2005/8/layout/chevron2"/>
    <dgm:cxn modelId="{8836C533-AF6B-AB41-AA21-5E10380801E8}" type="presOf" srcId="{3D96AA44-287F-4E4E-91B5-1FDE2D8BFEAB}" destId="{09E3C6A8-2899-5247-8B37-93E705895D75}" srcOrd="0" destOrd="0" presId="urn:microsoft.com/office/officeart/2005/8/layout/chevron2"/>
    <dgm:cxn modelId="{54A3FB45-CEE0-1B49-96C0-8A9CDBE7A724}" srcId="{3D96AA44-287F-4E4E-91B5-1FDE2D8BFEAB}" destId="{2EFEEE7E-D4B3-FD45-B187-73767DF1006A}" srcOrd="0" destOrd="0" parTransId="{038C5FA6-E9FD-9D4B-935C-699A783281E8}" sibTransId="{DA63F846-E4A2-6C41-9530-7209D0078683}"/>
    <dgm:cxn modelId="{CD341046-D48D-6F41-AA71-38C3C0A25D00}" srcId="{2B2F2E9B-3885-1545-80C5-07DD5300C9A2}" destId="{1FB2BD84-0D77-AD4A-ABF7-A88A2A643FE9}" srcOrd="2" destOrd="0" parTransId="{996E7CB3-31B0-084A-9080-7C12B6E58687}" sibTransId="{6A3239A9-4E79-0C44-AE73-8D96B9B88E0F}"/>
    <dgm:cxn modelId="{2B833D54-FE16-0F48-A1A7-40EFD9674952}" srcId="{2B2F2E9B-3885-1545-80C5-07DD5300C9A2}" destId="{3D96AA44-287F-4E4E-91B5-1FDE2D8BFEAB}" srcOrd="0" destOrd="0" parTransId="{55E449A8-6C1D-3245-86ED-DC96602A3B32}" sibTransId="{E95FED0A-B8E9-6047-B4EC-37CB3998586C}"/>
    <dgm:cxn modelId="{116C0570-54F8-F844-BFCC-FD7F028CB978}" srcId="{1569C2D6-561E-CA4D-89D8-A74D469464F1}" destId="{30E5593E-107A-8F44-91A9-E86B4C4C49CC}" srcOrd="0" destOrd="0" parTransId="{2A89910C-ADE0-E140-BE42-A263FE25C717}" sibTransId="{71C6A693-7A99-D14D-BD4E-47FB7FDBB718}"/>
    <dgm:cxn modelId="{82F1F976-547B-9148-A638-243BA6D98C8F}" srcId="{2B2F2E9B-3885-1545-80C5-07DD5300C9A2}" destId="{3838DBA1-0FEC-514A-9DBA-DBB935243381}" srcOrd="3" destOrd="0" parTransId="{F8EA137D-BC28-E14A-8A97-D6837F68A344}" sibTransId="{EFCF030C-3E1A-454F-A17E-29DDA6D96D70}"/>
    <dgm:cxn modelId="{29BA5E99-37F2-F64C-8AA8-55E8C3C4F564}" type="presOf" srcId="{2EFEEE7E-D4B3-FD45-B187-73767DF1006A}" destId="{7532EA42-96E2-FF40-8A88-649898B97087}" srcOrd="0" destOrd="0" presId="urn:microsoft.com/office/officeart/2005/8/layout/chevron2"/>
    <dgm:cxn modelId="{0FE6E49E-D132-8F4C-B7E6-D1EBD88F5CA8}" srcId="{2B2F2E9B-3885-1545-80C5-07DD5300C9A2}" destId="{1569C2D6-561E-CA4D-89D8-A74D469464F1}" srcOrd="1" destOrd="0" parTransId="{A67C378B-C48B-744A-80BF-C67BD2FE106F}" sibTransId="{88A743F4-AD69-D64B-8250-C6910462D55A}"/>
    <dgm:cxn modelId="{1B7444A2-D5C1-C241-9BC3-CB20F0D8C0BC}" type="presOf" srcId="{1FB2BD84-0D77-AD4A-ABF7-A88A2A643FE9}" destId="{7DC79681-B1FB-6F45-8979-10604D5D452C}" srcOrd="0" destOrd="0" presId="urn:microsoft.com/office/officeart/2005/8/layout/chevron2"/>
    <dgm:cxn modelId="{802C80B9-35E1-2B4A-AC73-0651117B3BB3}" type="presOf" srcId="{860E1D93-55D5-BC4A-A67F-578B8755BDAE}" destId="{251BA7D4-BF96-144B-86A2-CB2C86B9945C}" srcOrd="0" destOrd="0" presId="urn:microsoft.com/office/officeart/2005/8/layout/chevron2"/>
    <dgm:cxn modelId="{EEB9E6CE-DE7C-5047-B21C-AADD47C0B032}" type="presOf" srcId="{30E5593E-107A-8F44-91A9-E86B4C4C49CC}" destId="{6D4ED3DB-227A-964A-9661-750DE8CC78E3}" srcOrd="0" destOrd="0" presId="urn:microsoft.com/office/officeart/2005/8/layout/chevron2"/>
    <dgm:cxn modelId="{3CFD2ED3-CA4B-0748-8B29-A7E3E82EEC4F}" srcId="{3838DBA1-0FEC-514A-9DBA-DBB935243381}" destId="{860E1D93-55D5-BC4A-A67F-578B8755BDAE}" srcOrd="0" destOrd="0" parTransId="{92436C32-9D95-5E4B-B1A5-4E5F7810279C}" sibTransId="{812D3BE3-A440-A245-8F66-9F8E2E18E37E}"/>
    <dgm:cxn modelId="{C9E749D7-2C25-1047-B3EB-55C8DE59C8E1}" type="presOf" srcId="{3F515A2E-75C4-FA4F-AE4D-ABE8AC6CD83F}" destId="{139E2692-37DB-F246-A20A-72A0A20E447B}" srcOrd="0" destOrd="0" presId="urn:microsoft.com/office/officeart/2005/8/layout/chevron2"/>
    <dgm:cxn modelId="{4E61C0F9-4F7E-D845-A04A-B8BE85F4FF01}" type="presOf" srcId="{3838DBA1-0FEC-514A-9DBA-DBB935243381}" destId="{84FAACBD-6EAF-6549-B661-7063A4EA7A19}" srcOrd="0" destOrd="0" presId="urn:microsoft.com/office/officeart/2005/8/layout/chevron2"/>
    <dgm:cxn modelId="{E7E674FB-C077-8140-9F39-5F3FB0F0AC08}" type="presOf" srcId="{2B2F2E9B-3885-1545-80C5-07DD5300C9A2}" destId="{37D8C2BD-AE55-8F41-97EE-DEB4D75BFE61}" srcOrd="0" destOrd="0" presId="urn:microsoft.com/office/officeart/2005/8/layout/chevron2"/>
    <dgm:cxn modelId="{24B19BB7-24E1-A24E-BA8C-E2A130F0F726}" type="presParOf" srcId="{37D8C2BD-AE55-8F41-97EE-DEB4D75BFE61}" destId="{F9ABBC42-53AA-8442-B602-3D9F61797703}" srcOrd="0" destOrd="0" presId="urn:microsoft.com/office/officeart/2005/8/layout/chevron2"/>
    <dgm:cxn modelId="{D89285CC-B5FC-0C46-A2E1-86565CDE0FFC}" type="presParOf" srcId="{F9ABBC42-53AA-8442-B602-3D9F61797703}" destId="{09E3C6A8-2899-5247-8B37-93E705895D75}" srcOrd="0" destOrd="0" presId="urn:microsoft.com/office/officeart/2005/8/layout/chevron2"/>
    <dgm:cxn modelId="{FB63E278-B14D-FD4C-B128-CD457AD5A8F6}" type="presParOf" srcId="{F9ABBC42-53AA-8442-B602-3D9F61797703}" destId="{7532EA42-96E2-FF40-8A88-649898B97087}" srcOrd="1" destOrd="0" presId="urn:microsoft.com/office/officeart/2005/8/layout/chevron2"/>
    <dgm:cxn modelId="{E438EDA3-51C8-3B4B-A11B-4EEAE1E8DBEF}" type="presParOf" srcId="{37D8C2BD-AE55-8F41-97EE-DEB4D75BFE61}" destId="{81DC4B20-D438-8E45-ABFC-7D1B85B50224}" srcOrd="1" destOrd="0" presId="urn:microsoft.com/office/officeart/2005/8/layout/chevron2"/>
    <dgm:cxn modelId="{AEFE7832-DD49-B344-96AB-76F6596DA36C}" type="presParOf" srcId="{37D8C2BD-AE55-8F41-97EE-DEB4D75BFE61}" destId="{A4773746-6A52-3E4F-A1D6-033A1CB5F8D9}" srcOrd="2" destOrd="0" presId="urn:microsoft.com/office/officeart/2005/8/layout/chevron2"/>
    <dgm:cxn modelId="{D610FFF4-7DB2-7042-BCA1-524D22AC3B2A}" type="presParOf" srcId="{A4773746-6A52-3E4F-A1D6-033A1CB5F8D9}" destId="{2C89FE3A-DA67-254F-99C0-A08AAD572F68}" srcOrd="0" destOrd="0" presId="urn:microsoft.com/office/officeart/2005/8/layout/chevron2"/>
    <dgm:cxn modelId="{818DCF20-4588-3243-AA24-68C4B872D411}" type="presParOf" srcId="{A4773746-6A52-3E4F-A1D6-033A1CB5F8D9}" destId="{6D4ED3DB-227A-964A-9661-750DE8CC78E3}" srcOrd="1" destOrd="0" presId="urn:microsoft.com/office/officeart/2005/8/layout/chevron2"/>
    <dgm:cxn modelId="{E3FAB432-6641-604C-B338-9B6EAF816288}" type="presParOf" srcId="{37D8C2BD-AE55-8F41-97EE-DEB4D75BFE61}" destId="{5B3042A5-6EA8-DE42-9221-371E937B22AB}" srcOrd="3" destOrd="0" presId="urn:microsoft.com/office/officeart/2005/8/layout/chevron2"/>
    <dgm:cxn modelId="{ED5DC340-C6B0-6844-AD1B-79CC2FF9DE73}" type="presParOf" srcId="{37D8C2BD-AE55-8F41-97EE-DEB4D75BFE61}" destId="{61064C02-D8B5-FF44-81D4-605D1C7FE088}" srcOrd="4" destOrd="0" presId="urn:microsoft.com/office/officeart/2005/8/layout/chevron2"/>
    <dgm:cxn modelId="{CCAEE7B6-1BEE-7D4C-A492-9610D618306D}" type="presParOf" srcId="{61064C02-D8B5-FF44-81D4-605D1C7FE088}" destId="{7DC79681-B1FB-6F45-8979-10604D5D452C}" srcOrd="0" destOrd="0" presId="urn:microsoft.com/office/officeart/2005/8/layout/chevron2"/>
    <dgm:cxn modelId="{3D19B35E-974A-8642-B183-D5E44C2F813F}" type="presParOf" srcId="{61064C02-D8B5-FF44-81D4-605D1C7FE088}" destId="{139E2692-37DB-F246-A20A-72A0A20E447B}" srcOrd="1" destOrd="0" presId="urn:microsoft.com/office/officeart/2005/8/layout/chevron2"/>
    <dgm:cxn modelId="{586DB32E-1621-A440-89A5-86866BD4C3BE}" type="presParOf" srcId="{37D8C2BD-AE55-8F41-97EE-DEB4D75BFE61}" destId="{74FD8C83-A11B-4B4A-8EFC-D381AAE1968B}" srcOrd="5" destOrd="0" presId="urn:microsoft.com/office/officeart/2005/8/layout/chevron2"/>
    <dgm:cxn modelId="{F2403987-3E17-E84F-9FC7-E7B04DD7D7AD}" type="presParOf" srcId="{37D8C2BD-AE55-8F41-97EE-DEB4D75BFE61}" destId="{9E8AEB2E-0408-AB4A-80F6-C130BA83E106}" srcOrd="6" destOrd="0" presId="urn:microsoft.com/office/officeart/2005/8/layout/chevron2"/>
    <dgm:cxn modelId="{458CE1AD-9B03-4243-9C49-FF523076958C}" type="presParOf" srcId="{9E8AEB2E-0408-AB4A-80F6-C130BA83E106}" destId="{84FAACBD-6EAF-6549-B661-7063A4EA7A19}" srcOrd="0" destOrd="0" presId="urn:microsoft.com/office/officeart/2005/8/layout/chevron2"/>
    <dgm:cxn modelId="{CE163FC0-6728-3F4D-B121-8CA7283AFA78}" type="presParOf" srcId="{9E8AEB2E-0408-AB4A-80F6-C130BA83E106}" destId="{251BA7D4-BF96-144B-86A2-CB2C86B9945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F931DD-A15B-3C4F-8E72-2EFC28771CBA}" type="doc">
      <dgm:prSet loTypeId="urn:microsoft.com/office/officeart/2008/layout/AlternatingHexagons" loCatId="" qsTypeId="urn:microsoft.com/office/officeart/2005/8/quickstyle/simple1" qsCatId="simple" csTypeId="urn:microsoft.com/office/officeart/2005/8/colors/accent2_4" csCatId="accent2" phldr="1"/>
      <dgm:spPr/>
      <dgm:t>
        <a:bodyPr/>
        <a:lstStyle/>
        <a:p>
          <a:endParaRPr lang="en-GB"/>
        </a:p>
      </dgm:t>
    </dgm:pt>
    <dgm:pt modelId="{0E862FF9-2911-8A48-BFD2-386AE4A99F63}">
      <dgm:prSet phldrT="[Text]" custT="1"/>
      <dgm:spPr/>
      <dgm:t>
        <a:bodyPr/>
        <a:lstStyle/>
        <a:p>
          <a:r>
            <a:rPr lang="en-GB" sz="1000" dirty="0"/>
            <a:t>There are significant number of customers using the cab service in US for various range of distances travelled.</a:t>
          </a:r>
        </a:p>
      </dgm:t>
    </dgm:pt>
    <dgm:pt modelId="{458CAD5C-2759-5845-BC66-316AC748B060}" type="parTrans" cxnId="{D9CFC5A1-F4A1-BF45-8CA6-B16B1B3330A6}">
      <dgm:prSet/>
      <dgm:spPr/>
      <dgm:t>
        <a:bodyPr/>
        <a:lstStyle/>
        <a:p>
          <a:endParaRPr lang="en-GB"/>
        </a:p>
      </dgm:t>
    </dgm:pt>
    <dgm:pt modelId="{D45CD491-A569-3A47-AD35-7BC12E9A1D3A}" type="sibTrans" cxnId="{D9CFC5A1-F4A1-BF45-8CA6-B16B1B3330A6}">
      <dgm:prSet/>
      <dgm:spPr/>
      <dgm:t>
        <a:bodyPr/>
        <a:lstStyle/>
        <a:p>
          <a:endParaRPr lang="en-GB">
            <a:solidFill>
              <a:schemeClr val="accent5">
                <a:lumMod val="60000"/>
                <a:lumOff val="40000"/>
              </a:schemeClr>
            </a:solidFill>
          </a:endParaRPr>
        </a:p>
      </dgm:t>
    </dgm:pt>
    <dgm:pt modelId="{D808B621-9824-8041-A049-C362E91F5947}">
      <dgm:prSet phldrT="[Text]" custT="1"/>
      <dgm:spPr/>
      <dgm:t>
        <a:bodyPr/>
        <a:lstStyle/>
        <a:p>
          <a:r>
            <a:rPr lang="en-GB" sz="1100" dirty="0"/>
            <a:t>Though there are few losses incurred </a:t>
          </a:r>
          <a:r>
            <a:rPr lang="en-GB" sz="1050" dirty="0"/>
            <a:t>in</a:t>
          </a:r>
          <a:r>
            <a:rPr lang="en-GB" sz="1100" dirty="0"/>
            <a:t> some of the trips, the profits gained in the cab industries are noteworthy</a:t>
          </a:r>
        </a:p>
      </dgm:t>
    </dgm:pt>
    <dgm:pt modelId="{E3C0D476-C6AA-DE4F-8567-35CE1EC39A7F}" type="parTrans" cxnId="{38E857D7-64A7-DC4B-A208-BECE902BAC61}">
      <dgm:prSet/>
      <dgm:spPr/>
      <dgm:t>
        <a:bodyPr/>
        <a:lstStyle/>
        <a:p>
          <a:endParaRPr lang="en-GB"/>
        </a:p>
      </dgm:t>
    </dgm:pt>
    <dgm:pt modelId="{32C51E51-40C5-5047-AD5E-CE4134AB6164}" type="sibTrans" cxnId="{38E857D7-64A7-DC4B-A208-BECE902BAC61}">
      <dgm:prSet/>
      <dgm:spPr/>
      <dgm:t>
        <a:bodyPr/>
        <a:lstStyle/>
        <a:p>
          <a:endParaRPr lang="en-GB"/>
        </a:p>
      </dgm:t>
    </dgm:pt>
    <dgm:pt modelId="{28C156E0-DA17-E047-A6ED-5C62F28B788A}">
      <dgm:prSet phldrT="[Text]"/>
      <dgm:spPr/>
      <dgm:t>
        <a:bodyPr/>
        <a:lstStyle/>
        <a:p>
          <a:r>
            <a:rPr lang="en-GB" dirty="0">
              <a:solidFill>
                <a:schemeClr val="tx1"/>
              </a:solidFill>
            </a:rPr>
            <a:t>There is almost similar weightage for both the mode of payment (Cash and Cards). Hence there is scope in both these payment modes in the cab industry.  </a:t>
          </a:r>
        </a:p>
      </dgm:t>
    </dgm:pt>
    <dgm:pt modelId="{D9174B5B-E0CC-0242-91AE-FFD043C045B7}" type="parTrans" cxnId="{6074537D-4E19-D446-82B3-03E2E40CD6B4}">
      <dgm:prSet/>
      <dgm:spPr/>
      <dgm:t>
        <a:bodyPr/>
        <a:lstStyle/>
        <a:p>
          <a:endParaRPr lang="en-GB"/>
        </a:p>
      </dgm:t>
    </dgm:pt>
    <dgm:pt modelId="{E8F6C354-CA13-A94C-8747-394A2B5ADCF5}" type="sibTrans" cxnId="{6074537D-4E19-D446-82B3-03E2E40CD6B4}">
      <dgm:prSet/>
      <dgm:spPr/>
      <dgm:t>
        <a:bodyPr/>
        <a:lstStyle/>
        <a:p>
          <a:endParaRPr lang="en-GB"/>
        </a:p>
      </dgm:t>
    </dgm:pt>
    <dgm:pt modelId="{A1F82C6D-DAEE-534A-B101-64E1F06E0DDF}">
      <dgm:prSet custT="1"/>
      <dgm:spPr/>
      <dgm:t>
        <a:bodyPr/>
        <a:lstStyle/>
        <a:p>
          <a:r>
            <a:rPr lang="en-GB" sz="900" dirty="0"/>
            <a:t>Yellow Cab has taken the maximum percentage of customers among the cab users, but there is lot more scope of attracting more customers into the cab industry, as the stats show that only a small number of the entire population of the city are using the  cab services</a:t>
          </a:r>
        </a:p>
      </dgm:t>
    </dgm:pt>
    <dgm:pt modelId="{3AFBC296-755F-C246-B387-E149AC240664}" type="parTrans" cxnId="{E378EF6C-24A0-E04F-B515-032C4AB2BB58}">
      <dgm:prSet/>
      <dgm:spPr/>
      <dgm:t>
        <a:bodyPr/>
        <a:lstStyle/>
        <a:p>
          <a:endParaRPr lang="en-GB"/>
        </a:p>
      </dgm:t>
    </dgm:pt>
    <dgm:pt modelId="{23C66C6E-B366-E342-B85E-29F8DDCAFFDD}" type="sibTrans" cxnId="{E378EF6C-24A0-E04F-B515-032C4AB2BB58}">
      <dgm:prSet/>
      <dgm:spPr/>
      <dgm:t>
        <a:bodyPr/>
        <a:lstStyle/>
        <a:p>
          <a:endParaRPr lang="en-GB"/>
        </a:p>
      </dgm:t>
    </dgm:pt>
    <dgm:pt modelId="{FAE19946-742E-4149-AC70-42D8D0E5772F}" type="pres">
      <dgm:prSet presAssocID="{13F931DD-A15B-3C4F-8E72-2EFC28771CBA}" presName="Name0" presStyleCnt="0">
        <dgm:presLayoutVars>
          <dgm:chMax/>
          <dgm:chPref/>
          <dgm:dir/>
          <dgm:animLvl val="lvl"/>
        </dgm:presLayoutVars>
      </dgm:prSet>
      <dgm:spPr/>
    </dgm:pt>
    <dgm:pt modelId="{EF014677-7040-8543-B319-9AC82CBBCB10}" type="pres">
      <dgm:prSet presAssocID="{0E862FF9-2911-8A48-BFD2-386AE4A99F63}" presName="composite" presStyleCnt="0"/>
      <dgm:spPr/>
    </dgm:pt>
    <dgm:pt modelId="{8CE1699A-FEE4-ED4A-8D57-667AFAA8C49A}" type="pres">
      <dgm:prSet presAssocID="{0E862FF9-2911-8A48-BFD2-386AE4A99F63}" presName="Parent1" presStyleLbl="node1" presStyleIdx="0" presStyleCnt="8">
        <dgm:presLayoutVars>
          <dgm:chMax val="1"/>
          <dgm:chPref val="1"/>
          <dgm:bulletEnabled val="1"/>
        </dgm:presLayoutVars>
      </dgm:prSet>
      <dgm:spPr/>
    </dgm:pt>
    <dgm:pt modelId="{FC4C7788-A661-8443-ACB2-3DA18CAD20C5}" type="pres">
      <dgm:prSet presAssocID="{0E862FF9-2911-8A48-BFD2-386AE4A99F63}" presName="Childtext1" presStyleLbl="revTx" presStyleIdx="0" presStyleCnt="4">
        <dgm:presLayoutVars>
          <dgm:chMax val="0"/>
          <dgm:chPref val="0"/>
          <dgm:bulletEnabled val="1"/>
        </dgm:presLayoutVars>
      </dgm:prSet>
      <dgm:spPr/>
    </dgm:pt>
    <dgm:pt modelId="{1065E6A3-99D3-A544-8861-2287F4B70FFE}" type="pres">
      <dgm:prSet presAssocID="{0E862FF9-2911-8A48-BFD2-386AE4A99F63}" presName="BalanceSpacing" presStyleCnt="0"/>
      <dgm:spPr/>
    </dgm:pt>
    <dgm:pt modelId="{8D58A0D4-53A4-0648-88F2-428C2FE40D23}" type="pres">
      <dgm:prSet presAssocID="{0E862FF9-2911-8A48-BFD2-386AE4A99F63}" presName="BalanceSpacing1" presStyleCnt="0"/>
      <dgm:spPr/>
    </dgm:pt>
    <dgm:pt modelId="{1D934F73-3CC0-5645-85E1-2F281E38EA41}" type="pres">
      <dgm:prSet presAssocID="{D45CD491-A569-3A47-AD35-7BC12E9A1D3A}" presName="Accent1Text" presStyleLbl="node1" presStyleIdx="1" presStyleCnt="8"/>
      <dgm:spPr/>
    </dgm:pt>
    <dgm:pt modelId="{15546397-AF43-C34D-8A93-598956880EBE}" type="pres">
      <dgm:prSet presAssocID="{D45CD491-A569-3A47-AD35-7BC12E9A1D3A}" presName="spaceBetweenRectangles" presStyleCnt="0"/>
      <dgm:spPr/>
    </dgm:pt>
    <dgm:pt modelId="{237F2361-1FCB-9644-AE47-1F4D6E7FC938}" type="pres">
      <dgm:prSet presAssocID="{D808B621-9824-8041-A049-C362E91F5947}" presName="composite" presStyleCnt="0"/>
      <dgm:spPr/>
    </dgm:pt>
    <dgm:pt modelId="{FC03F713-E2E0-FD40-9941-7879520D4A3B}" type="pres">
      <dgm:prSet presAssocID="{D808B621-9824-8041-A049-C362E91F5947}" presName="Parent1" presStyleLbl="node1" presStyleIdx="2" presStyleCnt="8" custLinFactX="8510" custLinFactNeighborX="100000" custLinFactNeighborY="0">
        <dgm:presLayoutVars>
          <dgm:chMax val="1"/>
          <dgm:chPref val="1"/>
          <dgm:bulletEnabled val="1"/>
        </dgm:presLayoutVars>
      </dgm:prSet>
      <dgm:spPr/>
    </dgm:pt>
    <dgm:pt modelId="{E514DAAE-553A-514E-AC67-EA0A623AABA1}" type="pres">
      <dgm:prSet presAssocID="{D808B621-9824-8041-A049-C362E91F5947}" presName="Childtext1" presStyleLbl="revTx" presStyleIdx="1" presStyleCnt="4">
        <dgm:presLayoutVars>
          <dgm:chMax val="0"/>
          <dgm:chPref val="0"/>
          <dgm:bulletEnabled val="1"/>
        </dgm:presLayoutVars>
      </dgm:prSet>
      <dgm:spPr/>
    </dgm:pt>
    <dgm:pt modelId="{2160C5E1-590C-3D4B-AE8A-8469828C4751}" type="pres">
      <dgm:prSet presAssocID="{D808B621-9824-8041-A049-C362E91F5947}" presName="BalanceSpacing" presStyleCnt="0"/>
      <dgm:spPr/>
    </dgm:pt>
    <dgm:pt modelId="{7C1E6AAA-49CA-6F4B-AE1C-CE326F8B8471}" type="pres">
      <dgm:prSet presAssocID="{D808B621-9824-8041-A049-C362E91F5947}" presName="BalanceSpacing1" presStyleCnt="0"/>
      <dgm:spPr/>
    </dgm:pt>
    <dgm:pt modelId="{8DBA6BAE-A520-3646-83F2-5F9D9F5EAF90}" type="pres">
      <dgm:prSet presAssocID="{32C51E51-40C5-5047-AD5E-CE4134AB6164}" presName="Accent1Text" presStyleLbl="node1" presStyleIdx="3" presStyleCnt="8" custLinFactX="-7886" custLinFactNeighborX="-100000" custLinFactNeighborY="-543"/>
      <dgm:spPr/>
    </dgm:pt>
    <dgm:pt modelId="{6038E63C-DFB4-2D49-9D92-BF32C999502A}" type="pres">
      <dgm:prSet presAssocID="{32C51E51-40C5-5047-AD5E-CE4134AB6164}" presName="spaceBetweenRectangles" presStyleCnt="0"/>
      <dgm:spPr/>
    </dgm:pt>
    <dgm:pt modelId="{6A59A611-3827-3A47-AB1F-53A2652D72AA}" type="pres">
      <dgm:prSet presAssocID="{28C156E0-DA17-E047-A6ED-5C62F28B788A}" presName="composite" presStyleCnt="0"/>
      <dgm:spPr/>
    </dgm:pt>
    <dgm:pt modelId="{51C9ED6B-A56E-114F-9CDB-B8D05CE1BF22}" type="pres">
      <dgm:prSet presAssocID="{28C156E0-DA17-E047-A6ED-5C62F28B788A}" presName="Parent1" presStyleLbl="node1" presStyleIdx="4" presStyleCnt="8">
        <dgm:presLayoutVars>
          <dgm:chMax val="1"/>
          <dgm:chPref val="1"/>
          <dgm:bulletEnabled val="1"/>
        </dgm:presLayoutVars>
      </dgm:prSet>
      <dgm:spPr/>
    </dgm:pt>
    <dgm:pt modelId="{AC093DEB-8694-B747-B5AA-40F7CE7FD745}" type="pres">
      <dgm:prSet presAssocID="{28C156E0-DA17-E047-A6ED-5C62F28B788A}" presName="Childtext1" presStyleLbl="revTx" presStyleIdx="2" presStyleCnt="4">
        <dgm:presLayoutVars>
          <dgm:chMax val="0"/>
          <dgm:chPref val="0"/>
          <dgm:bulletEnabled val="1"/>
        </dgm:presLayoutVars>
      </dgm:prSet>
      <dgm:spPr/>
    </dgm:pt>
    <dgm:pt modelId="{76E68B4B-6554-AB42-BF82-D356285F4C1B}" type="pres">
      <dgm:prSet presAssocID="{28C156E0-DA17-E047-A6ED-5C62F28B788A}" presName="BalanceSpacing" presStyleCnt="0"/>
      <dgm:spPr/>
    </dgm:pt>
    <dgm:pt modelId="{3262A433-7549-0D49-878F-8505889B3E98}" type="pres">
      <dgm:prSet presAssocID="{28C156E0-DA17-E047-A6ED-5C62F28B788A}" presName="BalanceSpacing1" presStyleCnt="0"/>
      <dgm:spPr/>
    </dgm:pt>
    <dgm:pt modelId="{2D9F4DAA-15F9-654C-BC9B-55D431471C5F}" type="pres">
      <dgm:prSet presAssocID="{E8F6C354-CA13-A94C-8747-394A2B5ADCF5}" presName="Accent1Text" presStyleLbl="node1" presStyleIdx="5" presStyleCnt="8"/>
      <dgm:spPr/>
    </dgm:pt>
    <dgm:pt modelId="{E05DD16C-C921-5D4D-B1D5-1FA8746C2168}" type="pres">
      <dgm:prSet presAssocID="{E8F6C354-CA13-A94C-8747-394A2B5ADCF5}" presName="spaceBetweenRectangles" presStyleCnt="0"/>
      <dgm:spPr/>
    </dgm:pt>
    <dgm:pt modelId="{66E7349A-F862-8C4B-9103-B6D7FF0C1E0E}" type="pres">
      <dgm:prSet presAssocID="{A1F82C6D-DAEE-534A-B101-64E1F06E0DDF}" presName="composite" presStyleCnt="0"/>
      <dgm:spPr/>
    </dgm:pt>
    <dgm:pt modelId="{976D760C-3EDB-FA49-941C-60D1DE0B7D31}" type="pres">
      <dgm:prSet presAssocID="{A1F82C6D-DAEE-534A-B101-64E1F06E0DDF}" presName="Parent1" presStyleLbl="node1" presStyleIdx="6" presStyleCnt="8" custLinFactX="-9828" custLinFactY="-69901" custLinFactNeighborX="-100000" custLinFactNeighborY="-100000">
        <dgm:presLayoutVars>
          <dgm:chMax val="1"/>
          <dgm:chPref val="1"/>
          <dgm:bulletEnabled val="1"/>
        </dgm:presLayoutVars>
      </dgm:prSet>
      <dgm:spPr/>
    </dgm:pt>
    <dgm:pt modelId="{D7464411-8CA3-2C4F-9256-BA9D278E433D}" type="pres">
      <dgm:prSet presAssocID="{A1F82C6D-DAEE-534A-B101-64E1F06E0DDF}" presName="Childtext1" presStyleLbl="revTx" presStyleIdx="3" presStyleCnt="4">
        <dgm:presLayoutVars>
          <dgm:chMax val="0"/>
          <dgm:chPref val="0"/>
          <dgm:bulletEnabled val="1"/>
        </dgm:presLayoutVars>
      </dgm:prSet>
      <dgm:spPr/>
    </dgm:pt>
    <dgm:pt modelId="{22BAC42D-B580-AB4F-A489-315D0D4AF6C0}" type="pres">
      <dgm:prSet presAssocID="{A1F82C6D-DAEE-534A-B101-64E1F06E0DDF}" presName="BalanceSpacing" presStyleCnt="0"/>
      <dgm:spPr/>
    </dgm:pt>
    <dgm:pt modelId="{D3DD38FF-185E-7B46-AE6F-38CD23453E56}" type="pres">
      <dgm:prSet presAssocID="{A1F82C6D-DAEE-534A-B101-64E1F06E0DDF}" presName="BalanceSpacing1" presStyleCnt="0"/>
      <dgm:spPr/>
    </dgm:pt>
    <dgm:pt modelId="{66989305-709D-B94B-BE6E-8BF68D734C51}" type="pres">
      <dgm:prSet presAssocID="{23C66C6E-B366-E342-B85E-29F8DDCAFFDD}" presName="Accent1Text" presStyleLbl="node1" presStyleIdx="7" presStyleCnt="8" custLinFactX="-8455" custLinFactY="-70638" custLinFactNeighborX="-100000" custLinFactNeighborY="-100000"/>
      <dgm:spPr/>
    </dgm:pt>
  </dgm:ptLst>
  <dgm:cxnLst>
    <dgm:cxn modelId="{30288016-830D-1A44-BE27-38B17997F2A4}" type="presOf" srcId="{D45CD491-A569-3A47-AD35-7BC12E9A1D3A}" destId="{1D934F73-3CC0-5645-85E1-2F281E38EA41}" srcOrd="0" destOrd="0" presId="urn:microsoft.com/office/officeart/2008/layout/AlternatingHexagons"/>
    <dgm:cxn modelId="{4E497A3E-C374-6643-94FF-BFE093BF98C9}" type="presOf" srcId="{D808B621-9824-8041-A049-C362E91F5947}" destId="{FC03F713-E2E0-FD40-9941-7879520D4A3B}" srcOrd="0" destOrd="0" presId="urn:microsoft.com/office/officeart/2008/layout/AlternatingHexagons"/>
    <dgm:cxn modelId="{94196142-B4BF-C846-9540-990E287DEFB0}" type="presOf" srcId="{E8F6C354-CA13-A94C-8747-394A2B5ADCF5}" destId="{2D9F4DAA-15F9-654C-BC9B-55D431471C5F}" srcOrd="0" destOrd="0" presId="urn:microsoft.com/office/officeart/2008/layout/AlternatingHexagons"/>
    <dgm:cxn modelId="{5BBCF542-B140-634C-8EBA-DA458829D175}" type="presOf" srcId="{13F931DD-A15B-3C4F-8E72-2EFC28771CBA}" destId="{FAE19946-742E-4149-AC70-42D8D0E5772F}" srcOrd="0" destOrd="0" presId="urn:microsoft.com/office/officeart/2008/layout/AlternatingHexagons"/>
    <dgm:cxn modelId="{E378EF6C-24A0-E04F-B515-032C4AB2BB58}" srcId="{13F931DD-A15B-3C4F-8E72-2EFC28771CBA}" destId="{A1F82C6D-DAEE-534A-B101-64E1F06E0DDF}" srcOrd="3" destOrd="0" parTransId="{3AFBC296-755F-C246-B387-E149AC240664}" sibTransId="{23C66C6E-B366-E342-B85E-29F8DDCAFFDD}"/>
    <dgm:cxn modelId="{E5ADBD6E-EE14-9E48-A9ED-AD76F2E8D3AC}" type="presOf" srcId="{0E862FF9-2911-8A48-BFD2-386AE4A99F63}" destId="{8CE1699A-FEE4-ED4A-8D57-667AFAA8C49A}" srcOrd="0" destOrd="0" presId="urn:microsoft.com/office/officeart/2008/layout/AlternatingHexagons"/>
    <dgm:cxn modelId="{DC962372-2E77-C546-93B0-C459121D0129}" type="presOf" srcId="{28C156E0-DA17-E047-A6ED-5C62F28B788A}" destId="{51C9ED6B-A56E-114F-9CDB-B8D05CE1BF22}" srcOrd="0" destOrd="0" presId="urn:microsoft.com/office/officeart/2008/layout/AlternatingHexagons"/>
    <dgm:cxn modelId="{6074537D-4E19-D446-82B3-03E2E40CD6B4}" srcId="{13F931DD-A15B-3C4F-8E72-2EFC28771CBA}" destId="{28C156E0-DA17-E047-A6ED-5C62F28B788A}" srcOrd="2" destOrd="0" parTransId="{D9174B5B-E0CC-0242-91AE-FFD043C045B7}" sibTransId="{E8F6C354-CA13-A94C-8747-394A2B5ADCF5}"/>
    <dgm:cxn modelId="{D9CFC5A1-F4A1-BF45-8CA6-B16B1B3330A6}" srcId="{13F931DD-A15B-3C4F-8E72-2EFC28771CBA}" destId="{0E862FF9-2911-8A48-BFD2-386AE4A99F63}" srcOrd="0" destOrd="0" parTransId="{458CAD5C-2759-5845-BC66-316AC748B060}" sibTransId="{D45CD491-A569-3A47-AD35-7BC12E9A1D3A}"/>
    <dgm:cxn modelId="{AC221BAF-94A7-0149-BCFB-17B5B2B205F3}" type="presOf" srcId="{A1F82C6D-DAEE-534A-B101-64E1F06E0DDF}" destId="{976D760C-3EDB-FA49-941C-60D1DE0B7D31}" srcOrd="0" destOrd="0" presId="urn:microsoft.com/office/officeart/2008/layout/AlternatingHexagons"/>
    <dgm:cxn modelId="{E69D52C2-7FDE-5742-9C9B-DD7602B8B98E}" type="presOf" srcId="{23C66C6E-B366-E342-B85E-29F8DDCAFFDD}" destId="{66989305-709D-B94B-BE6E-8BF68D734C51}" srcOrd="0" destOrd="0" presId="urn:microsoft.com/office/officeart/2008/layout/AlternatingHexagons"/>
    <dgm:cxn modelId="{35A8A5CC-7C59-4040-8FD3-938670C08FD5}" type="presOf" srcId="{32C51E51-40C5-5047-AD5E-CE4134AB6164}" destId="{8DBA6BAE-A520-3646-83F2-5F9D9F5EAF90}" srcOrd="0" destOrd="0" presId="urn:microsoft.com/office/officeart/2008/layout/AlternatingHexagons"/>
    <dgm:cxn modelId="{38E857D7-64A7-DC4B-A208-BECE902BAC61}" srcId="{13F931DD-A15B-3C4F-8E72-2EFC28771CBA}" destId="{D808B621-9824-8041-A049-C362E91F5947}" srcOrd="1" destOrd="0" parTransId="{E3C0D476-C6AA-DE4F-8567-35CE1EC39A7F}" sibTransId="{32C51E51-40C5-5047-AD5E-CE4134AB6164}"/>
    <dgm:cxn modelId="{AF05822D-5E15-4A41-A9C3-EF23D970235F}" type="presParOf" srcId="{FAE19946-742E-4149-AC70-42D8D0E5772F}" destId="{EF014677-7040-8543-B319-9AC82CBBCB10}" srcOrd="0" destOrd="0" presId="urn:microsoft.com/office/officeart/2008/layout/AlternatingHexagons"/>
    <dgm:cxn modelId="{E575DA31-436F-384D-870F-8C45367B5538}" type="presParOf" srcId="{EF014677-7040-8543-B319-9AC82CBBCB10}" destId="{8CE1699A-FEE4-ED4A-8D57-667AFAA8C49A}" srcOrd="0" destOrd="0" presId="urn:microsoft.com/office/officeart/2008/layout/AlternatingHexagons"/>
    <dgm:cxn modelId="{8073F0E5-E40D-6D4D-B81C-4766D41243BA}" type="presParOf" srcId="{EF014677-7040-8543-B319-9AC82CBBCB10}" destId="{FC4C7788-A661-8443-ACB2-3DA18CAD20C5}" srcOrd="1" destOrd="0" presId="urn:microsoft.com/office/officeart/2008/layout/AlternatingHexagons"/>
    <dgm:cxn modelId="{8F11ED3F-DDA1-F04F-BA64-19E4A58BFAE1}" type="presParOf" srcId="{EF014677-7040-8543-B319-9AC82CBBCB10}" destId="{1065E6A3-99D3-A544-8861-2287F4B70FFE}" srcOrd="2" destOrd="0" presId="urn:microsoft.com/office/officeart/2008/layout/AlternatingHexagons"/>
    <dgm:cxn modelId="{60ACBF47-DC57-1C43-824C-0C3CB0CFE3BF}" type="presParOf" srcId="{EF014677-7040-8543-B319-9AC82CBBCB10}" destId="{8D58A0D4-53A4-0648-88F2-428C2FE40D23}" srcOrd="3" destOrd="0" presId="urn:microsoft.com/office/officeart/2008/layout/AlternatingHexagons"/>
    <dgm:cxn modelId="{7501CB39-7F1E-774F-BB4D-FBC5272A57A0}" type="presParOf" srcId="{EF014677-7040-8543-B319-9AC82CBBCB10}" destId="{1D934F73-3CC0-5645-85E1-2F281E38EA41}" srcOrd="4" destOrd="0" presId="urn:microsoft.com/office/officeart/2008/layout/AlternatingHexagons"/>
    <dgm:cxn modelId="{FAEF82BE-43B9-A445-8E5B-C8665A684373}" type="presParOf" srcId="{FAE19946-742E-4149-AC70-42D8D0E5772F}" destId="{15546397-AF43-C34D-8A93-598956880EBE}" srcOrd="1" destOrd="0" presId="urn:microsoft.com/office/officeart/2008/layout/AlternatingHexagons"/>
    <dgm:cxn modelId="{AEE37573-C40D-904C-AD26-C721C4B99A28}" type="presParOf" srcId="{FAE19946-742E-4149-AC70-42D8D0E5772F}" destId="{237F2361-1FCB-9644-AE47-1F4D6E7FC938}" srcOrd="2" destOrd="0" presId="urn:microsoft.com/office/officeart/2008/layout/AlternatingHexagons"/>
    <dgm:cxn modelId="{6378A27C-B05D-7140-9A9D-2CB9C4C6A246}" type="presParOf" srcId="{237F2361-1FCB-9644-AE47-1F4D6E7FC938}" destId="{FC03F713-E2E0-FD40-9941-7879520D4A3B}" srcOrd="0" destOrd="0" presId="urn:microsoft.com/office/officeart/2008/layout/AlternatingHexagons"/>
    <dgm:cxn modelId="{8568D510-1786-D542-B79B-325ED41CF1BE}" type="presParOf" srcId="{237F2361-1FCB-9644-AE47-1F4D6E7FC938}" destId="{E514DAAE-553A-514E-AC67-EA0A623AABA1}" srcOrd="1" destOrd="0" presId="urn:microsoft.com/office/officeart/2008/layout/AlternatingHexagons"/>
    <dgm:cxn modelId="{D19C1534-E7F6-9F41-B6C7-5C248F1BF969}" type="presParOf" srcId="{237F2361-1FCB-9644-AE47-1F4D6E7FC938}" destId="{2160C5E1-590C-3D4B-AE8A-8469828C4751}" srcOrd="2" destOrd="0" presId="urn:microsoft.com/office/officeart/2008/layout/AlternatingHexagons"/>
    <dgm:cxn modelId="{A4BD37D8-4ADE-244F-9E75-5A188355FB11}" type="presParOf" srcId="{237F2361-1FCB-9644-AE47-1F4D6E7FC938}" destId="{7C1E6AAA-49CA-6F4B-AE1C-CE326F8B8471}" srcOrd="3" destOrd="0" presId="urn:microsoft.com/office/officeart/2008/layout/AlternatingHexagons"/>
    <dgm:cxn modelId="{6FB59C1B-64D7-0A41-A1C4-42A79306E44A}" type="presParOf" srcId="{237F2361-1FCB-9644-AE47-1F4D6E7FC938}" destId="{8DBA6BAE-A520-3646-83F2-5F9D9F5EAF90}" srcOrd="4" destOrd="0" presId="urn:microsoft.com/office/officeart/2008/layout/AlternatingHexagons"/>
    <dgm:cxn modelId="{5E591809-D6EB-F648-9644-B7D9B5B92013}" type="presParOf" srcId="{FAE19946-742E-4149-AC70-42D8D0E5772F}" destId="{6038E63C-DFB4-2D49-9D92-BF32C999502A}" srcOrd="3" destOrd="0" presId="urn:microsoft.com/office/officeart/2008/layout/AlternatingHexagons"/>
    <dgm:cxn modelId="{EEB07519-FA45-0849-B204-BF16B18B51CB}" type="presParOf" srcId="{FAE19946-742E-4149-AC70-42D8D0E5772F}" destId="{6A59A611-3827-3A47-AB1F-53A2652D72AA}" srcOrd="4" destOrd="0" presId="urn:microsoft.com/office/officeart/2008/layout/AlternatingHexagons"/>
    <dgm:cxn modelId="{194B0190-D2A1-9549-B7CF-74A2A35D7593}" type="presParOf" srcId="{6A59A611-3827-3A47-AB1F-53A2652D72AA}" destId="{51C9ED6B-A56E-114F-9CDB-B8D05CE1BF22}" srcOrd="0" destOrd="0" presId="urn:microsoft.com/office/officeart/2008/layout/AlternatingHexagons"/>
    <dgm:cxn modelId="{3FA8D916-8A37-5E4B-BD39-ACB9DA9B7030}" type="presParOf" srcId="{6A59A611-3827-3A47-AB1F-53A2652D72AA}" destId="{AC093DEB-8694-B747-B5AA-40F7CE7FD745}" srcOrd="1" destOrd="0" presId="urn:microsoft.com/office/officeart/2008/layout/AlternatingHexagons"/>
    <dgm:cxn modelId="{863D1C5D-C5FF-9E47-B987-C8E4CB4714BD}" type="presParOf" srcId="{6A59A611-3827-3A47-AB1F-53A2652D72AA}" destId="{76E68B4B-6554-AB42-BF82-D356285F4C1B}" srcOrd="2" destOrd="0" presId="urn:microsoft.com/office/officeart/2008/layout/AlternatingHexagons"/>
    <dgm:cxn modelId="{396720FF-ED89-C044-A47F-1D735F0C4093}" type="presParOf" srcId="{6A59A611-3827-3A47-AB1F-53A2652D72AA}" destId="{3262A433-7549-0D49-878F-8505889B3E98}" srcOrd="3" destOrd="0" presId="urn:microsoft.com/office/officeart/2008/layout/AlternatingHexagons"/>
    <dgm:cxn modelId="{1081C3C9-C03E-8A45-94B1-A0789640A123}" type="presParOf" srcId="{6A59A611-3827-3A47-AB1F-53A2652D72AA}" destId="{2D9F4DAA-15F9-654C-BC9B-55D431471C5F}" srcOrd="4" destOrd="0" presId="urn:microsoft.com/office/officeart/2008/layout/AlternatingHexagons"/>
    <dgm:cxn modelId="{13139BFA-D3BD-9342-9935-47C8DD2E1B4A}" type="presParOf" srcId="{FAE19946-742E-4149-AC70-42D8D0E5772F}" destId="{E05DD16C-C921-5D4D-B1D5-1FA8746C2168}" srcOrd="5" destOrd="0" presId="urn:microsoft.com/office/officeart/2008/layout/AlternatingHexagons"/>
    <dgm:cxn modelId="{D9B8C2B6-691D-FF43-8BB3-216E26DF9C53}" type="presParOf" srcId="{FAE19946-742E-4149-AC70-42D8D0E5772F}" destId="{66E7349A-F862-8C4B-9103-B6D7FF0C1E0E}" srcOrd="6" destOrd="0" presId="urn:microsoft.com/office/officeart/2008/layout/AlternatingHexagons"/>
    <dgm:cxn modelId="{D57A9E26-AE39-6A4A-9021-75255F779409}" type="presParOf" srcId="{66E7349A-F862-8C4B-9103-B6D7FF0C1E0E}" destId="{976D760C-3EDB-FA49-941C-60D1DE0B7D31}" srcOrd="0" destOrd="0" presId="urn:microsoft.com/office/officeart/2008/layout/AlternatingHexagons"/>
    <dgm:cxn modelId="{25095877-72EA-A447-A8B1-FFDBCC3FE883}" type="presParOf" srcId="{66E7349A-F862-8C4B-9103-B6D7FF0C1E0E}" destId="{D7464411-8CA3-2C4F-9256-BA9D278E433D}" srcOrd="1" destOrd="0" presId="urn:microsoft.com/office/officeart/2008/layout/AlternatingHexagons"/>
    <dgm:cxn modelId="{61AEE4EC-205C-9E48-8D12-26F3ABDF5539}" type="presParOf" srcId="{66E7349A-F862-8C4B-9103-B6D7FF0C1E0E}" destId="{22BAC42D-B580-AB4F-A489-315D0D4AF6C0}" srcOrd="2" destOrd="0" presId="urn:microsoft.com/office/officeart/2008/layout/AlternatingHexagons"/>
    <dgm:cxn modelId="{E190EF7E-9A9C-7446-A934-A2662132ED7D}" type="presParOf" srcId="{66E7349A-F862-8C4B-9103-B6D7FF0C1E0E}" destId="{D3DD38FF-185E-7B46-AE6F-38CD23453E56}" srcOrd="3" destOrd="0" presId="urn:microsoft.com/office/officeart/2008/layout/AlternatingHexagons"/>
    <dgm:cxn modelId="{373503F2-2D61-7D4D-8B09-F88C32BAF8BE}" type="presParOf" srcId="{66E7349A-F862-8C4B-9103-B6D7FF0C1E0E}" destId="{66989305-709D-B94B-BE6E-8BF68D734C51}"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0974C4-8AA6-0C4A-9C8A-173E106E7956}"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GB"/>
        </a:p>
      </dgm:t>
    </dgm:pt>
    <dgm:pt modelId="{C68D1729-2A33-384E-91B2-EBFEA61E5414}">
      <dgm:prSet phldrT="[Text]" custT="1"/>
      <dgm:spPr/>
      <dgm:t>
        <a:bodyPr/>
        <a:lstStyle/>
        <a:p>
          <a:pPr marL="0" lvl="0" indent="0" algn="l" defTabSz="800100">
            <a:lnSpc>
              <a:spcPct val="90000"/>
            </a:lnSpc>
            <a:spcBef>
              <a:spcPct val="0"/>
            </a:spcBef>
            <a:spcAft>
              <a:spcPct val="35000"/>
            </a:spcAft>
            <a:buFont typeface="Arial" panose="020B0604020202020204" pitchFamily="34" charset="0"/>
            <a:buChar char="•"/>
          </a:pPr>
          <a:r>
            <a:rPr lang="en-US" sz="1400" kern="1200" dirty="0">
              <a:solidFill>
                <a:schemeClr val="tx1"/>
              </a:solidFill>
              <a:latin typeface="Calibri" panose="020F0502020204030204"/>
              <a:ea typeface="+mn-ea"/>
              <a:cs typeface="+mn-cs"/>
            </a:rPr>
            <a:t>In all cities but three, Yellow Cabs are on top of Pink Cabs, except in three</a:t>
          </a:r>
          <a:r>
            <a:rPr lang="en-IN" sz="1400" kern="1200" dirty="0">
              <a:solidFill>
                <a:schemeClr val="tx1"/>
              </a:solidFill>
              <a:latin typeface="Calibri" panose="020F0502020204030204"/>
              <a:ea typeface="+mn-ea"/>
              <a:cs typeface="+mn-cs"/>
            </a:rPr>
            <a:t>Yellow Cabs have a larger customer base compared to Pink Cabs.</a:t>
          </a:r>
          <a:endParaRPr lang="en-GB" sz="1400" kern="1200" dirty="0">
            <a:solidFill>
              <a:schemeClr val="tx1"/>
            </a:solidFill>
            <a:latin typeface="Calibri" panose="020F0502020204030204"/>
            <a:ea typeface="+mn-ea"/>
            <a:cs typeface="+mn-cs"/>
          </a:endParaRPr>
        </a:p>
      </dgm:t>
    </dgm:pt>
    <dgm:pt modelId="{31D18210-5F39-054D-B775-C2FA061D1C44}" type="parTrans" cxnId="{70C73547-EFEB-FF41-B4F5-44151693581C}">
      <dgm:prSet/>
      <dgm:spPr/>
      <dgm:t>
        <a:bodyPr/>
        <a:lstStyle/>
        <a:p>
          <a:endParaRPr lang="en-GB"/>
        </a:p>
      </dgm:t>
    </dgm:pt>
    <dgm:pt modelId="{87BD7EC0-FD8C-7849-80AA-740C20657D25}" type="sibTrans" cxnId="{70C73547-EFEB-FF41-B4F5-44151693581C}">
      <dgm:prSet/>
      <dgm:spPr/>
      <dgm:t>
        <a:bodyPr/>
        <a:lstStyle/>
        <a:p>
          <a:endParaRPr lang="en-GB"/>
        </a:p>
      </dgm:t>
    </dgm:pt>
    <dgm:pt modelId="{5011A830-98D8-7E4A-8300-00B7FDEDB883}">
      <dgm:prSet phldrT="[Text]" custT="1"/>
      <dgm:spPr>
        <a:solidFill>
          <a:schemeClr val="accent2">
            <a:lumMod val="75000"/>
          </a:schemeClr>
        </a:solidFill>
      </dgm:spPr>
      <dgm:t>
        <a:bodyPr/>
        <a:lstStyle/>
        <a:p>
          <a:pPr>
            <a:buFont typeface="Arial" panose="020B0604020202020204" pitchFamily="34" charset="0"/>
            <a:buChar char="•"/>
          </a:pPr>
          <a:r>
            <a:rPr lang="en-GB" sz="1800" dirty="0"/>
            <a:t>Summary</a:t>
          </a:r>
        </a:p>
      </dgm:t>
    </dgm:pt>
    <dgm:pt modelId="{45B0281D-FFFC-184D-9DD4-CFB517A91786}" type="sibTrans" cxnId="{F70F11D9-3EDC-2645-A2AF-85FC1C994340}">
      <dgm:prSet/>
      <dgm:spPr/>
      <dgm:t>
        <a:bodyPr/>
        <a:lstStyle/>
        <a:p>
          <a:endParaRPr lang="en-GB"/>
        </a:p>
      </dgm:t>
    </dgm:pt>
    <dgm:pt modelId="{CBD9F40A-6441-D342-B7D4-0C60610ABC7E}" type="parTrans" cxnId="{F70F11D9-3EDC-2645-A2AF-85FC1C994340}">
      <dgm:prSet/>
      <dgm:spPr/>
      <dgm:t>
        <a:bodyPr/>
        <a:lstStyle/>
        <a:p>
          <a:endParaRPr lang="en-GB"/>
        </a:p>
      </dgm:t>
    </dgm:pt>
    <dgm:pt modelId="{A18D486F-A51E-7942-8E62-09A58ECC2A4B}">
      <dgm:prSet phldrT="[Text]" custT="1"/>
      <dgm:spPr/>
      <dgm:t>
        <a:bodyPr/>
        <a:lstStyle/>
        <a:p>
          <a:pPr marL="0" lvl="0" indent="0" algn="l" defTabSz="800100">
            <a:lnSpc>
              <a:spcPct val="90000"/>
            </a:lnSpc>
            <a:spcBef>
              <a:spcPct val="0"/>
            </a:spcBef>
            <a:spcAft>
              <a:spcPct val="35000"/>
            </a:spcAft>
            <a:buFont typeface="Arial" panose="020B0604020202020204" pitchFamily="34" charset="0"/>
            <a:buChar char="•"/>
          </a:pPr>
          <a:r>
            <a:rPr lang="en-US" sz="1400" kern="1200" dirty="0"/>
            <a:t>Yellow Cabs have attracted a substantial number of customers in all of the given cities with the exception of three, where Pink Cabs have a slight advantage</a:t>
          </a:r>
          <a:endParaRPr lang="en-GB" sz="1400" kern="1200" dirty="0">
            <a:solidFill>
              <a:schemeClr val="tx1"/>
            </a:solidFill>
            <a:latin typeface="Calibri" panose="020F0502020204030204"/>
            <a:ea typeface="+mn-ea"/>
            <a:cs typeface="+mn-cs"/>
          </a:endParaRPr>
        </a:p>
      </dgm:t>
    </dgm:pt>
    <dgm:pt modelId="{66AE6387-EC3D-7B4B-A32A-7AC6167DCF0B}" type="parTrans" cxnId="{DA8AE8AF-CC2E-CA4E-A3F0-CEF77FE853BE}">
      <dgm:prSet/>
      <dgm:spPr/>
      <dgm:t>
        <a:bodyPr/>
        <a:lstStyle/>
        <a:p>
          <a:endParaRPr lang="en-GB"/>
        </a:p>
      </dgm:t>
    </dgm:pt>
    <dgm:pt modelId="{3DA8CCF2-3264-BC41-9CBC-55E540E9CBAB}" type="sibTrans" cxnId="{DA8AE8AF-CC2E-CA4E-A3F0-CEF77FE853BE}">
      <dgm:prSet/>
      <dgm:spPr/>
      <dgm:t>
        <a:bodyPr/>
        <a:lstStyle/>
        <a:p>
          <a:endParaRPr lang="en-GB"/>
        </a:p>
      </dgm:t>
    </dgm:pt>
    <dgm:pt modelId="{96616EDC-34ED-264F-A6B6-F658B26BDCCD}">
      <dgm:prSet phldrT="[Text]" custT="1"/>
      <dgm:spPr/>
      <dgm:t>
        <a:bodyPr/>
        <a:lstStyle/>
        <a:p>
          <a:pPr marL="0" lvl="0" indent="0" algn="l" defTabSz="800100">
            <a:lnSpc>
              <a:spcPct val="90000"/>
            </a:lnSpc>
            <a:spcBef>
              <a:spcPct val="0"/>
            </a:spcBef>
            <a:spcAft>
              <a:spcPct val="35000"/>
            </a:spcAft>
            <a:buFont typeface="Arial" panose="020B0604020202020204" pitchFamily="34" charset="0"/>
            <a:buChar char="•"/>
          </a:pPr>
          <a:r>
            <a:rPr lang="en-US" sz="1400" kern="1200" dirty="0">
              <a:solidFill>
                <a:schemeClr val="tx1"/>
              </a:solidFill>
              <a:latin typeface="Calibri" panose="020F0502020204030204"/>
              <a:ea typeface="+mn-ea"/>
              <a:cs typeface="+mn-cs"/>
            </a:rPr>
            <a:t>There is a higher profit margin for Yellow Cabs than for Pink Cabs compared with Year-on-Year figures.</a:t>
          </a:r>
          <a:endParaRPr lang="en-GB" sz="1400" kern="1200" dirty="0">
            <a:solidFill>
              <a:schemeClr val="tx1"/>
            </a:solidFill>
            <a:latin typeface="Calibri" panose="020F0502020204030204"/>
            <a:ea typeface="+mn-ea"/>
            <a:cs typeface="+mn-cs"/>
          </a:endParaRPr>
        </a:p>
      </dgm:t>
    </dgm:pt>
    <dgm:pt modelId="{926F21C6-209D-5945-A79C-189F1897376A}" type="parTrans" cxnId="{6682A78E-0CE8-894B-A1E3-14879680A953}">
      <dgm:prSet/>
      <dgm:spPr/>
      <dgm:t>
        <a:bodyPr/>
        <a:lstStyle/>
        <a:p>
          <a:endParaRPr lang="en-GB"/>
        </a:p>
      </dgm:t>
    </dgm:pt>
    <dgm:pt modelId="{0C08FE64-A217-644E-A9D1-8B145D99C678}" type="sibTrans" cxnId="{6682A78E-0CE8-894B-A1E3-14879680A953}">
      <dgm:prSet/>
      <dgm:spPr/>
      <dgm:t>
        <a:bodyPr/>
        <a:lstStyle/>
        <a:p>
          <a:endParaRPr lang="en-GB"/>
        </a:p>
      </dgm:t>
    </dgm:pt>
    <dgm:pt modelId="{E8AE1587-3F02-2C4E-9EEC-258770B4409D}">
      <dgm:prSet phldrT="[Text]" custT="1"/>
      <dgm:spPr/>
      <dgm:t>
        <a:bodyPr/>
        <a:lstStyle/>
        <a:p>
          <a:pPr marL="0" lvl="0" indent="0" algn="l" defTabSz="800100">
            <a:lnSpc>
              <a:spcPct val="90000"/>
            </a:lnSpc>
            <a:spcBef>
              <a:spcPct val="0"/>
            </a:spcBef>
            <a:spcAft>
              <a:spcPct val="35000"/>
            </a:spcAft>
            <a:buFont typeface="Arial" panose="020B0604020202020204" pitchFamily="34" charset="0"/>
            <a:buChar char="•"/>
          </a:pPr>
          <a:r>
            <a:rPr lang="en-US" sz="1400" kern="1200" dirty="0">
              <a:solidFill>
                <a:prstClr val="black"/>
              </a:solidFill>
              <a:latin typeface="Calibri" panose="020F0502020204030204"/>
              <a:ea typeface="+mn-ea"/>
              <a:cs typeface="+mn-cs"/>
            </a:rPr>
            <a:t>Pinks cabs attracted a little more number of ‘new’ customers than the </a:t>
          </a:r>
          <a:r>
            <a:rPr lang="en-US" sz="1400" kern="1200" dirty="0">
              <a:solidFill>
                <a:schemeClr val="tx1"/>
              </a:solidFill>
              <a:latin typeface="Calibri" panose="020F0502020204030204"/>
              <a:ea typeface="+mn-ea"/>
              <a:cs typeface="+mn-cs"/>
            </a:rPr>
            <a:t>Yellow cabs did</a:t>
          </a:r>
          <a:endParaRPr lang="en-GB" sz="1400" kern="1200" dirty="0">
            <a:solidFill>
              <a:schemeClr val="tx1"/>
            </a:solidFill>
            <a:latin typeface="Calibri" panose="020F0502020204030204"/>
            <a:ea typeface="+mn-ea"/>
            <a:cs typeface="+mn-cs"/>
          </a:endParaRPr>
        </a:p>
      </dgm:t>
    </dgm:pt>
    <dgm:pt modelId="{02C4B135-9615-6543-9878-AA22CC399D5A}" type="parTrans" cxnId="{CA9074D4-5054-174C-8F0E-1F0EA60D2F3E}">
      <dgm:prSet/>
      <dgm:spPr/>
      <dgm:t>
        <a:bodyPr/>
        <a:lstStyle/>
        <a:p>
          <a:endParaRPr lang="en-GB"/>
        </a:p>
      </dgm:t>
    </dgm:pt>
    <dgm:pt modelId="{B6881172-CD49-0D4A-BC16-AC3D774500C3}" type="sibTrans" cxnId="{CA9074D4-5054-174C-8F0E-1F0EA60D2F3E}">
      <dgm:prSet/>
      <dgm:spPr/>
      <dgm:t>
        <a:bodyPr/>
        <a:lstStyle/>
        <a:p>
          <a:endParaRPr lang="en-GB"/>
        </a:p>
      </dgm:t>
    </dgm:pt>
    <dgm:pt modelId="{09F2B405-A3B9-954B-B526-9791F9E859A5}">
      <dgm:prSet phldrT="[Text]" custT="1"/>
      <dgm:spPr/>
      <dgm:t>
        <a:bodyPr/>
        <a:lstStyle/>
        <a:p>
          <a:pPr marL="0" lvl="0" indent="0" algn="l" defTabSz="800100">
            <a:lnSpc>
              <a:spcPct val="90000"/>
            </a:lnSpc>
            <a:spcBef>
              <a:spcPct val="0"/>
            </a:spcBef>
            <a:spcAft>
              <a:spcPct val="35000"/>
            </a:spcAft>
            <a:buFont typeface="Arial" panose="020B0604020202020204" pitchFamily="34" charset="0"/>
            <a:buChar char="•"/>
          </a:pPr>
          <a:r>
            <a:rPr lang="en-US" sz="1400" kern="1200" dirty="0">
              <a:solidFill>
                <a:schemeClr val="tx1"/>
              </a:solidFill>
              <a:latin typeface="Calibri" panose="020F0502020204030204"/>
              <a:ea typeface="+mn-ea"/>
              <a:cs typeface="+mn-cs"/>
            </a:rPr>
            <a:t>Yellow Cabs has greater customer retention rate than the Pink cabs. </a:t>
          </a:r>
          <a:endParaRPr lang="en-GB" sz="1400" kern="1200" dirty="0">
            <a:solidFill>
              <a:schemeClr val="tx1"/>
            </a:solidFill>
            <a:latin typeface="Calibri" panose="020F0502020204030204"/>
            <a:ea typeface="+mn-ea"/>
            <a:cs typeface="+mn-cs"/>
          </a:endParaRPr>
        </a:p>
      </dgm:t>
    </dgm:pt>
    <dgm:pt modelId="{6EAC86BA-0AAB-ED49-A06B-C75C5378BD2C}" type="parTrans" cxnId="{ABDED169-198A-EC41-9C76-8C25677F4F17}">
      <dgm:prSet/>
      <dgm:spPr/>
      <dgm:t>
        <a:bodyPr/>
        <a:lstStyle/>
        <a:p>
          <a:endParaRPr lang="en-GB"/>
        </a:p>
      </dgm:t>
    </dgm:pt>
    <dgm:pt modelId="{08C655AA-BCAD-4046-9C0F-209495F33C02}" type="sibTrans" cxnId="{ABDED169-198A-EC41-9C76-8C25677F4F17}">
      <dgm:prSet/>
      <dgm:spPr/>
      <dgm:t>
        <a:bodyPr/>
        <a:lstStyle/>
        <a:p>
          <a:endParaRPr lang="en-GB"/>
        </a:p>
      </dgm:t>
    </dgm:pt>
    <dgm:pt modelId="{797D8EB9-571A-6246-A5F5-04ABC29992C5}">
      <dgm:prSet phldrT="[Text]" custT="1"/>
      <dgm:spPr/>
      <dgm:t>
        <a:bodyPr/>
        <a:lstStyle/>
        <a:p>
          <a:pPr marL="0" lvl="0" indent="0" algn="l" defTabSz="800100">
            <a:lnSpc>
              <a:spcPct val="90000"/>
            </a:lnSpc>
            <a:spcBef>
              <a:spcPct val="0"/>
            </a:spcBef>
            <a:spcAft>
              <a:spcPct val="35000"/>
            </a:spcAft>
            <a:buFont typeface="Arial" panose="020B0604020202020204" pitchFamily="34" charset="0"/>
            <a:buChar char="•"/>
          </a:pPr>
          <a:r>
            <a:rPr lang="en-US" sz="1400" kern="1200" dirty="0">
              <a:solidFill>
                <a:prstClr val="black"/>
              </a:solidFill>
              <a:latin typeface="Calibri" panose="020F0502020204030204"/>
              <a:ea typeface="+mn-ea"/>
              <a:cs typeface="+mn-cs"/>
            </a:rPr>
            <a:t>The Churn Rate (</a:t>
          </a:r>
          <a:r>
            <a:rPr lang="en-IN" sz="1400" kern="1200" dirty="0">
              <a:solidFill>
                <a:prstClr val="black"/>
              </a:solidFill>
              <a:latin typeface="Calibri" panose="020F0502020204030204"/>
              <a:ea typeface="+mn-ea"/>
              <a:cs typeface="+mn-cs"/>
            </a:rPr>
            <a:t>the rate at which customers leave the service</a:t>
          </a:r>
          <a:r>
            <a:rPr lang="en-US" sz="1400" kern="1200" dirty="0">
              <a:solidFill>
                <a:prstClr val="black"/>
              </a:solidFill>
              <a:latin typeface="Calibri" panose="020F0502020204030204"/>
              <a:ea typeface="+mn-ea"/>
              <a:cs typeface="+mn-cs"/>
            </a:rPr>
            <a:t>) is higher is Pink Cabs than in Yellow cabs. </a:t>
          </a:r>
          <a:endParaRPr lang="en-GB" sz="1400" kern="1200" dirty="0">
            <a:solidFill>
              <a:schemeClr val="tx1"/>
            </a:solidFill>
            <a:latin typeface="Calibri" panose="020F0502020204030204"/>
            <a:ea typeface="+mn-ea"/>
            <a:cs typeface="+mn-cs"/>
          </a:endParaRPr>
        </a:p>
      </dgm:t>
    </dgm:pt>
    <dgm:pt modelId="{9CF0057B-C44D-0040-AEEA-DD93A9208C6F}" type="parTrans" cxnId="{F66D83B8-49D1-9444-856F-43FB11AFDA05}">
      <dgm:prSet/>
      <dgm:spPr/>
      <dgm:t>
        <a:bodyPr/>
        <a:lstStyle/>
        <a:p>
          <a:endParaRPr lang="en-GB"/>
        </a:p>
      </dgm:t>
    </dgm:pt>
    <dgm:pt modelId="{AB67F2A1-E31F-F74A-A22F-5AF969110F82}" type="sibTrans" cxnId="{F66D83B8-49D1-9444-856F-43FB11AFDA05}">
      <dgm:prSet/>
      <dgm:spPr/>
      <dgm:t>
        <a:bodyPr/>
        <a:lstStyle/>
        <a:p>
          <a:endParaRPr lang="en-GB"/>
        </a:p>
      </dgm:t>
    </dgm:pt>
    <dgm:pt modelId="{6D423598-09B2-5E44-8ACE-624FF7364E66}" type="pres">
      <dgm:prSet presAssocID="{0F0974C4-8AA6-0C4A-9C8A-173E106E7956}" presName="linear" presStyleCnt="0">
        <dgm:presLayoutVars>
          <dgm:dir/>
          <dgm:animLvl val="lvl"/>
          <dgm:resizeHandles val="exact"/>
        </dgm:presLayoutVars>
      </dgm:prSet>
      <dgm:spPr/>
    </dgm:pt>
    <dgm:pt modelId="{F6E96CF2-3A06-7F4E-91F2-AACE025D3E1F}" type="pres">
      <dgm:prSet presAssocID="{5011A830-98D8-7E4A-8300-00B7FDEDB883}" presName="parentLin" presStyleCnt="0"/>
      <dgm:spPr/>
    </dgm:pt>
    <dgm:pt modelId="{115CCC1A-9C63-2145-B5A7-ADF0DCA7F4E2}" type="pres">
      <dgm:prSet presAssocID="{5011A830-98D8-7E4A-8300-00B7FDEDB883}" presName="parentLeftMargin" presStyleLbl="node1" presStyleIdx="0" presStyleCnt="1"/>
      <dgm:spPr/>
    </dgm:pt>
    <dgm:pt modelId="{5F27E8F7-9B39-DD4D-8E8F-C5D57D390729}" type="pres">
      <dgm:prSet presAssocID="{5011A830-98D8-7E4A-8300-00B7FDEDB883}" presName="parentText" presStyleLbl="node1" presStyleIdx="0" presStyleCnt="1">
        <dgm:presLayoutVars>
          <dgm:chMax val="0"/>
          <dgm:bulletEnabled val="1"/>
        </dgm:presLayoutVars>
      </dgm:prSet>
      <dgm:spPr/>
    </dgm:pt>
    <dgm:pt modelId="{AEE1EF79-53BC-5748-8A0B-49B3D5CE7B78}" type="pres">
      <dgm:prSet presAssocID="{5011A830-98D8-7E4A-8300-00B7FDEDB883}" presName="negativeSpace" presStyleCnt="0"/>
      <dgm:spPr/>
    </dgm:pt>
    <dgm:pt modelId="{E3A8C5B6-3380-E34D-A92C-46ACF8847D84}" type="pres">
      <dgm:prSet presAssocID="{5011A830-98D8-7E4A-8300-00B7FDEDB883}" presName="childText" presStyleLbl="conFgAcc1" presStyleIdx="0" presStyleCnt="1">
        <dgm:presLayoutVars>
          <dgm:bulletEnabled val="1"/>
        </dgm:presLayoutVars>
      </dgm:prSet>
      <dgm:spPr/>
    </dgm:pt>
  </dgm:ptLst>
  <dgm:cxnLst>
    <dgm:cxn modelId="{70C73547-EFEB-FF41-B4F5-44151693581C}" srcId="{5011A830-98D8-7E4A-8300-00B7FDEDB883}" destId="{C68D1729-2A33-384E-91B2-EBFEA61E5414}" srcOrd="1" destOrd="0" parTransId="{31D18210-5F39-054D-B775-C2FA061D1C44}" sibTransId="{87BD7EC0-FD8C-7849-80AA-740C20657D25}"/>
    <dgm:cxn modelId="{ABDED169-198A-EC41-9C76-8C25677F4F17}" srcId="{5011A830-98D8-7E4A-8300-00B7FDEDB883}" destId="{09F2B405-A3B9-954B-B526-9791F9E859A5}" srcOrd="4" destOrd="0" parTransId="{6EAC86BA-0AAB-ED49-A06B-C75C5378BD2C}" sibTransId="{08C655AA-BCAD-4046-9C0F-209495F33C02}"/>
    <dgm:cxn modelId="{46441378-8151-464F-9598-BAFBCDF53515}" type="presOf" srcId="{09F2B405-A3B9-954B-B526-9791F9E859A5}" destId="{E3A8C5B6-3380-E34D-A92C-46ACF8847D84}" srcOrd="0" destOrd="4" presId="urn:microsoft.com/office/officeart/2005/8/layout/list1"/>
    <dgm:cxn modelId="{6682A78E-0CE8-894B-A1E3-14879680A953}" srcId="{5011A830-98D8-7E4A-8300-00B7FDEDB883}" destId="{96616EDC-34ED-264F-A6B6-F658B26BDCCD}" srcOrd="2" destOrd="0" parTransId="{926F21C6-209D-5945-A79C-189F1897376A}" sibTransId="{0C08FE64-A217-644E-A9D1-8B145D99C678}"/>
    <dgm:cxn modelId="{4524C08E-56DE-7945-9A78-7C24ACA6450F}" type="presOf" srcId="{C68D1729-2A33-384E-91B2-EBFEA61E5414}" destId="{E3A8C5B6-3380-E34D-A92C-46ACF8847D84}" srcOrd="0" destOrd="1" presId="urn:microsoft.com/office/officeart/2005/8/layout/list1"/>
    <dgm:cxn modelId="{1EBC8395-5286-D14F-8AC4-7EF5F91E9F6F}" type="presOf" srcId="{797D8EB9-571A-6246-A5F5-04ABC29992C5}" destId="{E3A8C5B6-3380-E34D-A92C-46ACF8847D84}" srcOrd="0" destOrd="5" presId="urn:microsoft.com/office/officeart/2005/8/layout/list1"/>
    <dgm:cxn modelId="{DA8AE8AF-CC2E-CA4E-A3F0-CEF77FE853BE}" srcId="{5011A830-98D8-7E4A-8300-00B7FDEDB883}" destId="{A18D486F-A51E-7942-8E62-09A58ECC2A4B}" srcOrd="0" destOrd="0" parTransId="{66AE6387-EC3D-7B4B-A32A-7AC6167DCF0B}" sibTransId="{3DA8CCF2-3264-BC41-9CBC-55E540E9CBAB}"/>
    <dgm:cxn modelId="{34BA14B2-672C-BA4F-AD7E-2B25825D4CDE}" type="presOf" srcId="{96616EDC-34ED-264F-A6B6-F658B26BDCCD}" destId="{E3A8C5B6-3380-E34D-A92C-46ACF8847D84}" srcOrd="0" destOrd="2" presId="urn:microsoft.com/office/officeart/2005/8/layout/list1"/>
    <dgm:cxn modelId="{62108CB6-4E07-9F43-B36E-B8D23C7F5040}" type="presOf" srcId="{E8AE1587-3F02-2C4E-9EEC-258770B4409D}" destId="{E3A8C5B6-3380-E34D-A92C-46ACF8847D84}" srcOrd="0" destOrd="3" presId="urn:microsoft.com/office/officeart/2005/8/layout/list1"/>
    <dgm:cxn modelId="{F66D83B8-49D1-9444-856F-43FB11AFDA05}" srcId="{5011A830-98D8-7E4A-8300-00B7FDEDB883}" destId="{797D8EB9-571A-6246-A5F5-04ABC29992C5}" srcOrd="5" destOrd="0" parTransId="{9CF0057B-C44D-0040-AEEA-DD93A9208C6F}" sibTransId="{AB67F2A1-E31F-F74A-A22F-5AF969110F82}"/>
    <dgm:cxn modelId="{24702FBA-60B6-8B4D-A2F8-4206197B826C}" type="presOf" srcId="{5011A830-98D8-7E4A-8300-00B7FDEDB883}" destId="{115CCC1A-9C63-2145-B5A7-ADF0DCA7F4E2}" srcOrd="0" destOrd="0" presId="urn:microsoft.com/office/officeart/2005/8/layout/list1"/>
    <dgm:cxn modelId="{CA9074D4-5054-174C-8F0E-1F0EA60D2F3E}" srcId="{5011A830-98D8-7E4A-8300-00B7FDEDB883}" destId="{E8AE1587-3F02-2C4E-9EEC-258770B4409D}" srcOrd="3" destOrd="0" parTransId="{02C4B135-9615-6543-9878-AA22CC399D5A}" sibTransId="{B6881172-CD49-0D4A-BC16-AC3D774500C3}"/>
    <dgm:cxn modelId="{F70F11D9-3EDC-2645-A2AF-85FC1C994340}" srcId="{0F0974C4-8AA6-0C4A-9C8A-173E106E7956}" destId="{5011A830-98D8-7E4A-8300-00B7FDEDB883}" srcOrd="0" destOrd="0" parTransId="{CBD9F40A-6441-D342-B7D4-0C60610ABC7E}" sibTransId="{45B0281D-FFFC-184D-9DD4-CFB517A91786}"/>
    <dgm:cxn modelId="{809B73ED-9466-1E45-8448-52C54D48AFF7}" type="presOf" srcId="{5011A830-98D8-7E4A-8300-00B7FDEDB883}" destId="{5F27E8F7-9B39-DD4D-8E8F-C5D57D390729}" srcOrd="1" destOrd="0" presId="urn:microsoft.com/office/officeart/2005/8/layout/list1"/>
    <dgm:cxn modelId="{1F41D8F4-63A2-A24A-87A8-B69C3663783D}" type="presOf" srcId="{A18D486F-A51E-7942-8E62-09A58ECC2A4B}" destId="{E3A8C5B6-3380-E34D-A92C-46ACF8847D84}" srcOrd="0" destOrd="0" presId="urn:microsoft.com/office/officeart/2005/8/layout/list1"/>
    <dgm:cxn modelId="{A5CC63F7-AF49-8043-A6AC-EEE672C9FE18}" type="presOf" srcId="{0F0974C4-8AA6-0C4A-9C8A-173E106E7956}" destId="{6D423598-09B2-5E44-8ACE-624FF7364E66}" srcOrd="0" destOrd="0" presId="urn:microsoft.com/office/officeart/2005/8/layout/list1"/>
    <dgm:cxn modelId="{EB0C1F5C-9077-9E4F-ABDB-ED2160F7F4CB}" type="presParOf" srcId="{6D423598-09B2-5E44-8ACE-624FF7364E66}" destId="{F6E96CF2-3A06-7F4E-91F2-AACE025D3E1F}" srcOrd="0" destOrd="0" presId="urn:microsoft.com/office/officeart/2005/8/layout/list1"/>
    <dgm:cxn modelId="{2BAB099B-1C95-204E-8F1D-87FCE4E5B1E3}" type="presParOf" srcId="{F6E96CF2-3A06-7F4E-91F2-AACE025D3E1F}" destId="{115CCC1A-9C63-2145-B5A7-ADF0DCA7F4E2}" srcOrd="0" destOrd="0" presId="urn:microsoft.com/office/officeart/2005/8/layout/list1"/>
    <dgm:cxn modelId="{F38A3346-F289-224A-BA99-07D32B50E411}" type="presParOf" srcId="{F6E96CF2-3A06-7F4E-91F2-AACE025D3E1F}" destId="{5F27E8F7-9B39-DD4D-8E8F-C5D57D390729}" srcOrd="1" destOrd="0" presId="urn:microsoft.com/office/officeart/2005/8/layout/list1"/>
    <dgm:cxn modelId="{456A1EE4-D91D-3F43-90B1-847A912E3B39}" type="presParOf" srcId="{6D423598-09B2-5E44-8ACE-624FF7364E66}" destId="{AEE1EF79-53BC-5748-8A0B-49B3D5CE7B78}" srcOrd="1" destOrd="0" presId="urn:microsoft.com/office/officeart/2005/8/layout/list1"/>
    <dgm:cxn modelId="{16B79733-571F-0F4E-A0AF-1D1A7590D794}" type="presParOf" srcId="{6D423598-09B2-5E44-8ACE-624FF7364E66}" destId="{E3A8C5B6-3380-E34D-A92C-46ACF8847D84}"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0974C4-8AA6-0C4A-9C8A-173E106E7956}"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GB"/>
        </a:p>
      </dgm:t>
    </dgm:pt>
    <dgm:pt modelId="{5011A830-98D8-7E4A-8300-00B7FDEDB883}">
      <dgm:prSet phldrT="[Text]" custT="1"/>
      <dgm:spPr>
        <a:solidFill>
          <a:schemeClr val="accent2">
            <a:lumMod val="75000"/>
          </a:schemeClr>
        </a:solidFill>
      </dgm:spPr>
      <dgm:t>
        <a:bodyPr/>
        <a:lstStyle/>
        <a:p>
          <a:pPr>
            <a:buFont typeface="Arial" panose="020B0604020202020204" pitchFamily="34" charset="0"/>
            <a:buChar char="•"/>
          </a:pPr>
          <a:r>
            <a:rPr lang="en-US" sz="1800" kern="1200" dirty="0">
              <a:solidFill>
                <a:prstClr val="white"/>
              </a:solidFill>
              <a:latin typeface="Calibri" panose="020F0502020204030204"/>
              <a:ea typeface="+mn-ea"/>
              <a:cs typeface="+mn-cs"/>
            </a:rPr>
            <a:t>Recommendations</a:t>
          </a:r>
          <a:endParaRPr lang="en-GB" sz="1800" kern="1200" dirty="0">
            <a:solidFill>
              <a:prstClr val="white"/>
            </a:solidFill>
            <a:latin typeface="Calibri" panose="020F0502020204030204"/>
            <a:ea typeface="+mn-ea"/>
            <a:cs typeface="+mn-cs"/>
          </a:endParaRPr>
        </a:p>
      </dgm:t>
    </dgm:pt>
    <dgm:pt modelId="{45B0281D-FFFC-184D-9DD4-CFB517A91786}" type="sibTrans" cxnId="{F70F11D9-3EDC-2645-A2AF-85FC1C994340}">
      <dgm:prSet/>
      <dgm:spPr/>
      <dgm:t>
        <a:bodyPr/>
        <a:lstStyle/>
        <a:p>
          <a:endParaRPr lang="en-GB"/>
        </a:p>
      </dgm:t>
    </dgm:pt>
    <dgm:pt modelId="{CBD9F40A-6441-D342-B7D4-0C60610ABC7E}" type="parTrans" cxnId="{F70F11D9-3EDC-2645-A2AF-85FC1C994340}">
      <dgm:prSet/>
      <dgm:spPr/>
      <dgm:t>
        <a:bodyPr/>
        <a:lstStyle/>
        <a:p>
          <a:endParaRPr lang="en-GB"/>
        </a:p>
      </dgm:t>
    </dgm:pt>
    <dgm:pt modelId="{A18D486F-A51E-7942-8E62-09A58ECC2A4B}">
      <dgm:prSet phldrT="[Text]" custT="1"/>
      <dgm:spPr/>
      <dgm:t>
        <a:bodyPr/>
        <a:lstStyle/>
        <a:p>
          <a:pPr marL="0" lvl="0" indent="0" algn="l" defTabSz="800100">
            <a:lnSpc>
              <a:spcPct val="90000"/>
            </a:lnSpc>
            <a:spcBef>
              <a:spcPct val="0"/>
            </a:spcBef>
            <a:spcAft>
              <a:spcPct val="35000"/>
            </a:spcAft>
            <a:buFont typeface="Arial" panose="020B0604020202020204" pitchFamily="34" charset="0"/>
            <a:buChar char="•"/>
          </a:pPr>
          <a:r>
            <a:rPr lang="en-GB" sz="1400" kern="1200" dirty="0">
              <a:solidFill>
                <a:schemeClr val="tx1"/>
              </a:solidFill>
              <a:latin typeface="Calibri" panose="020F0502020204030204"/>
              <a:ea typeface="+mn-ea"/>
              <a:cs typeface="+mn-cs"/>
            </a:rPr>
            <a:t>Considering</a:t>
          </a:r>
          <a:r>
            <a:rPr lang="en-GB" sz="1400" kern="1200" baseline="0" dirty="0">
              <a:solidFill>
                <a:schemeClr val="tx1"/>
              </a:solidFill>
              <a:latin typeface="Calibri" panose="020F0502020204030204"/>
              <a:ea typeface="+mn-ea"/>
              <a:cs typeface="+mn-cs"/>
            </a:rPr>
            <a:t> the Customer reach, Customer retention, Churn rate and the overall profits, investment in Yellow cab is much beneficial and recommended. </a:t>
          </a:r>
          <a:endParaRPr lang="en-GB" sz="1400" kern="1200" dirty="0">
            <a:solidFill>
              <a:schemeClr val="tx1"/>
            </a:solidFill>
            <a:latin typeface="Calibri" panose="020F0502020204030204"/>
            <a:ea typeface="+mn-ea"/>
            <a:cs typeface="+mn-cs"/>
          </a:endParaRPr>
        </a:p>
      </dgm:t>
    </dgm:pt>
    <dgm:pt modelId="{66AE6387-EC3D-7B4B-A32A-7AC6167DCF0B}" type="parTrans" cxnId="{DA8AE8AF-CC2E-CA4E-A3F0-CEF77FE853BE}">
      <dgm:prSet/>
      <dgm:spPr/>
      <dgm:t>
        <a:bodyPr/>
        <a:lstStyle/>
        <a:p>
          <a:endParaRPr lang="en-GB"/>
        </a:p>
      </dgm:t>
    </dgm:pt>
    <dgm:pt modelId="{3DA8CCF2-3264-BC41-9CBC-55E540E9CBAB}" type="sibTrans" cxnId="{DA8AE8AF-CC2E-CA4E-A3F0-CEF77FE853BE}">
      <dgm:prSet/>
      <dgm:spPr/>
      <dgm:t>
        <a:bodyPr/>
        <a:lstStyle/>
        <a:p>
          <a:endParaRPr lang="en-GB"/>
        </a:p>
      </dgm:t>
    </dgm:pt>
    <dgm:pt modelId="{6D423598-09B2-5E44-8ACE-624FF7364E66}" type="pres">
      <dgm:prSet presAssocID="{0F0974C4-8AA6-0C4A-9C8A-173E106E7956}" presName="linear" presStyleCnt="0">
        <dgm:presLayoutVars>
          <dgm:dir/>
          <dgm:animLvl val="lvl"/>
          <dgm:resizeHandles val="exact"/>
        </dgm:presLayoutVars>
      </dgm:prSet>
      <dgm:spPr/>
    </dgm:pt>
    <dgm:pt modelId="{F6E96CF2-3A06-7F4E-91F2-AACE025D3E1F}" type="pres">
      <dgm:prSet presAssocID="{5011A830-98D8-7E4A-8300-00B7FDEDB883}" presName="parentLin" presStyleCnt="0"/>
      <dgm:spPr/>
    </dgm:pt>
    <dgm:pt modelId="{115CCC1A-9C63-2145-B5A7-ADF0DCA7F4E2}" type="pres">
      <dgm:prSet presAssocID="{5011A830-98D8-7E4A-8300-00B7FDEDB883}" presName="parentLeftMargin" presStyleLbl="node1" presStyleIdx="0" presStyleCnt="1"/>
      <dgm:spPr/>
    </dgm:pt>
    <dgm:pt modelId="{5F27E8F7-9B39-DD4D-8E8F-C5D57D390729}" type="pres">
      <dgm:prSet presAssocID="{5011A830-98D8-7E4A-8300-00B7FDEDB883}" presName="parentText" presStyleLbl="node1" presStyleIdx="0" presStyleCnt="1">
        <dgm:presLayoutVars>
          <dgm:chMax val="0"/>
          <dgm:bulletEnabled val="1"/>
        </dgm:presLayoutVars>
      </dgm:prSet>
      <dgm:spPr/>
    </dgm:pt>
    <dgm:pt modelId="{AEE1EF79-53BC-5748-8A0B-49B3D5CE7B78}" type="pres">
      <dgm:prSet presAssocID="{5011A830-98D8-7E4A-8300-00B7FDEDB883}" presName="negativeSpace" presStyleCnt="0"/>
      <dgm:spPr/>
    </dgm:pt>
    <dgm:pt modelId="{E3A8C5B6-3380-E34D-A92C-46ACF8847D84}" type="pres">
      <dgm:prSet presAssocID="{5011A830-98D8-7E4A-8300-00B7FDEDB883}" presName="childText" presStyleLbl="conFgAcc1" presStyleIdx="0" presStyleCnt="1">
        <dgm:presLayoutVars>
          <dgm:bulletEnabled val="1"/>
        </dgm:presLayoutVars>
      </dgm:prSet>
      <dgm:spPr/>
    </dgm:pt>
  </dgm:ptLst>
  <dgm:cxnLst>
    <dgm:cxn modelId="{DA8AE8AF-CC2E-CA4E-A3F0-CEF77FE853BE}" srcId="{5011A830-98D8-7E4A-8300-00B7FDEDB883}" destId="{A18D486F-A51E-7942-8E62-09A58ECC2A4B}" srcOrd="0" destOrd="0" parTransId="{66AE6387-EC3D-7B4B-A32A-7AC6167DCF0B}" sibTransId="{3DA8CCF2-3264-BC41-9CBC-55E540E9CBAB}"/>
    <dgm:cxn modelId="{24702FBA-60B6-8B4D-A2F8-4206197B826C}" type="presOf" srcId="{5011A830-98D8-7E4A-8300-00B7FDEDB883}" destId="{115CCC1A-9C63-2145-B5A7-ADF0DCA7F4E2}" srcOrd="0" destOrd="0" presId="urn:microsoft.com/office/officeart/2005/8/layout/list1"/>
    <dgm:cxn modelId="{F70F11D9-3EDC-2645-A2AF-85FC1C994340}" srcId="{0F0974C4-8AA6-0C4A-9C8A-173E106E7956}" destId="{5011A830-98D8-7E4A-8300-00B7FDEDB883}" srcOrd="0" destOrd="0" parTransId="{CBD9F40A-6441-D342-B7D4-0C60610ABC7E}" sibTransId="{45B0281D-FFFC-184D-9DD4-CFB517A91786}"/>
    <dgm:cxn modelId="{809B73ED-9466-1E45-8448-52C54D48AFF7}" type="presOf" srcId="{5011A830-98D8-7E4A-8300-00B7FDEDB883}" destId="{5F27E8F7-9B39-DD4D-8E8F-C5D57D390729}" srcOrd="1" destOrd="0" presId="urn:microsoft.com/office/officeart/2005/8/layout/list1"/>
    <dgm:cxn modelId="{1F41D8F4-63A2-A24A-87A8-B69C3663783D}" type="presOf" srcId="{A18D486F-A51E-7942-8E62-09A58ECC2A4B}" destId="{E3A8C5B6-3380-E34D-A92C-46ACF8847D84}" srcOrd="0" destOrd="0" presId="urn:microsoft.com/office/officeart/2005/8/layout/list1"/>
    <dgm:cxn modelId="{A5CC63F7-AF49-8043-A6AC-EEE672C9FE18}" type="presOf" srcId="{0F0974C4-8AA6-0C4A-9C8A-173E106E7956}" destId="{6D423598-09B2-5E44-8ACE-624FF7364E66}" srcOrd="0" destOrd="0" presId="urn:microsoft.com/office/officeart/2005/8/layout/list1"/>
    <dgm:cxn modelId="{EB0C1F5C-9077-9E4F-ABDB-ED2160F7F4CB}" type="presParOf" srcId="{6D423598-09B2-5E44-8ACE-624FF7364E66}" destId="{F6E96CF2-3A06-7F4E-91F2-AACE025D3E1F}" srcOrd="0" destOrd="0" presId="urn:microsoft.com/office/officeart/2005/8/layout/list1"/>
    <dgm:cxn modelId="{2BAB099B-1C95-204E-8F1D-87FCE4E5B1E3}" type="presParOf" srcId="{F6E96CF2-3A06-7F4E-91F2-AACE025D3E1F}" destId="{115CCC1A-9C63-2145-B5A7-ADF0DCA7F4E2}" srcOrd="0" destOrd="0" presId="urn:microsoft.com/office/officeart/2005/8/layout/list1"/>
    <dgm:cxn modelId="{F38A3346-F289-224A-BA99-07D32B50E411}" type="presParOf" srcId="{F6E96CF2-3A06-7F4E-91F2-AACE025D3E1F}" destId="{5F27E8F7-9B39-DD4D-8E8F-C5D57D390729}" srcOrd="1" destOrd="0" presId="urn:microsoft.com/office/officeart/2005/8/layout/list1"/>
    <dgm:cxn modelId="{456A1EE4-D91D-3F43-90B1-847A912E3B39}" type="presParOf" srcId="{6D423598-09B2-5E44-8ACE-624FF7364E66}" destId="{AEE1EF79-53BC-5748-8A0B-49B3D5CE7B78}" srcOrd="1" destOrd="0" presId="urn:microsoft.com/office/officeart/2005/8/layout/list1"/>
    <dgm:cxn modelId="{16B79733-571F-0F4E-A0AF-1D1A7590D794}" type="presParOf" srcId="{6D423598-09B2-5E44-8ACE-624FF7364E66}" destId="{E3A8C5B6-3380-E34D-A92C-46ACF8847D84}"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E3C6A8-2899-5247-8B37-93E705895D75}">
      <dsp:nvSpPr>
        <dsp:cNvPr id="0" name=""/>
        <dsp:cNvSpPr/>
      </dsp:nvSpPr>
      <dsp:spPr>
        <a:xfrm rot="5400000">
          <a:off x="-155820" y="156615"/>
          <a:ext cx="1038800" cy="727160"/>
        </a:xfrm>
        <a:prstGeom prst="chevron">
          <a:avLst/>
        </a:prstGeom>
        <a:solidFill>
          <a:schemeClr val="accent2">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rot="-5400000">
        <a:off x="0" y="364375"/>
        <a:ext cx="727160" cy="311640"/>
      </dsp:txXfrm>
    </dsp:sp>
    <dsp:sp modelId="{7532EA42-96E2-FF40-8A88-649898B97087}">
      <dsp:nvSpPr>
        <dsp:cNvPr id="0" name=""/>
        <dsp:cNvSpPr/>
      </dsp:nvSpPr>
      <dsp:spPr>
        <a:xfrm rot="5400000">
          <a:off x="2271452" y="-1543496"/>
          <a:ext cx="675220" cy="3763803"/>
        </a:xfrm>
        <a:prstGeom prst="round2SameRect">
          <a:avLst/>
        </a:prstGeom>
        <a:solidFill>
          <a:schemeClr val="lt1">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a:t>Data Understanding </a:t>
          </a:r>
          <a:endParaRPr lang="en-GB" sz="2000" kern="1200"/>
        </a:p>
      </dsp:txBody>
      <dsp:txXfrm rot="-5400000">
        <a:off x="727161" y="33757"/>
        <a:ext cx="3730841" cy="609296"/>
      </dsp:txXfrm>
    </dsp:sp>
    <dsp:sp modelId="{2C89FE3A-DA67-254F-99C0-A08AAD572F68}">
      <dsp:nvSpPr>
        <dsp:cNvPr id="0" name=""/>
        <dsp:cNvSpPr/>
      </dsp:nvSpPr>
      <dsp:spPr>
        <a:xfrm rot="5400000">
          <a:off x="-155820" y="1045279"/>
          <a:ext cx="1038800" cy="727160"/>
        </a:xfrm>
        <a:prstGeom prst="chevron">
          <a:avLst/>
        </a:prstGeom>
        <a:solidFill>
          <a:schemeClr val="accent2">
            <a:alpha val="90000"/>
            <a:hueOff val="0"/>
            <a:satOff val="0"/>
            <a:lumOff val="0"/>
            <a:alphaOff val="-13333"/>
          </a:schemeClr>
        </a:solidFill>
        <a:ln w="12700" cap="flat" cmpd="sng" algn="ctr">
          <a:solidFill>
            <a:schemeClr val="accent2">
              <a:alpha val="90000"/>
              <a:hueOff val="0"/>
              <a:satOff val="0"/>
              <a:lumOff val="0"/>
              <a:alphaOff val="-13333"/>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rot="-5400000">
        <a:off x="0" y="1253039"/>
        <a:ext cx="727160" cy="311640"/>
      </dsp:txXfrm>
    </dsp:sp>
    <dsp:sp modelId="{6D4ED3DB-227A-964A-9661-750DE8CC78E3}">
      <dsp:nvSpPr>
        <dsp:cNvPr id="0" name=""/>
        <dsp:cNvSpPr/>
      </dsp:nvSpPr>
      <dsp:spPr>
        <a:xfrm rot="5400000">
          <a:off x="2271452" y="-654832"/>
          <a:ext cx="675220" cy="3763803"/>
        </a:xfrm>
        <a:prstGeom prst="round2SameRect">
          <a:avLst/>
        </a:prstGeom>
        <a:solidFill>
          <a:schemeClr val="lt1">
            <a:alpha val="90000"/>
            <a:hueOff val="0"/>
            <a:satOff val="0"/>
            <a:lumOff val="0"/>
            <a:alphaOff val="0"/>
          </a:schemeClr>
        </a:solidFill>
        <a:ln w="12700" cap="flat" cmpd="sng" algn="ctr">
          <a:solidFill>
            <a:schemeClr val="accent2">
              <a:alpha val="90000"/>
              <a:hueOff val="0"/>
              <a:satOff val="0"/>
              <a:lumOff val="0"/>
              <a:alphaOff val="-13333"/>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a:t>Understanding the Cab industry market</a:t>
          </a:r>
          <a:endParaRPr lang="en-GB" sz="2000" kern="1200"/>
        </a:p>
      </dsp:txBody>
      <dsp:txXfrm rot="-5400000">
        <a:off x="727161" y="922421"/>
        <a:ext cx="3730841" cy="609296"/>
      </dsp:txXfrm>
    </dsp:sp>
    <dsp:sp modelId="{7DC79681-B1FB-6F45-8979-10604D5D452C}">
      <dsp:nvSpPr>
        <dsp:cNvPr id="0" name=""/>
        <dsp:cNvSpPr/>
      </dsp:nvSpPr>
      <dsp:spPr>
        <a:xfrm rot="5400000">
          <a:off x="-155820" y="1933943"/>
          <a:ext cx="1038800" cy="727160"/>
        </a:xfrm>
        <a:prstGeom prst="chevron">
          <a:avLst/>
        </a:prstGeom>
        <a:solidFill>
          <a:schemeClr val="accent2">
            <a:alpha val="90000"/>
            <a:hueOff val="0"/>
            <a:satOff val="0"/>
            <a:lumOff val="0"/>
            <a:alphaOff val="-26667"/>
          </a:schemeClr>
        </a:solidFill>
        <a:ln w="12700" cap="flat" cmpd="sng" algn="ctr">
          <a:solidFill>
            <a:schemeClr val="accent2">
              <a:alpha val="90000"/>
              <a:hueOff val="0"/>
              <a:satOff val="0"/>
              <a:lumOff val="0"/>
              <a:alphaOff val="-26667"/>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rot="-5400000">
        <a:off x="0" y="2141703"/>
        <a:ext cx="727160" cy="311640"/>
      </dsp:txXfrm>
    </dsp:sp>
    <dsp:sp modelId="{139E2692-37DB-F246-A20A-72A0A20E447B}">
      <dsp:nvSpPr>
        <dsp:cNvPr id="0" name=""/>
        <dsp:cNvSpPr/>
      </dsp:nvSpPr>
      <dsp:spPr>
        <a:xfrm rot="5400000">
          <a:off x="2271452" y="233831"/>
          <a:ext cx="675220" cy="3763803"/>
        </a:xfrm>
        <a:prstGeom prst="round2SameRect">
          <a:avLst/>
        </a:prstGeom>
        <a:solidFill>
          <a:schemeClr val="lt1">
            <a:alpha val="90000"/>
            <a:hueOff val="0"/>
            <a:satOff val="0"/>
            <a:lumOff val="0"/>
            <a:alphaOff val="0"/>
          </a:schemeClr>
        </a:solidFill>
        <a:ln w="12700" cap="flat" cmpd="sng" algn="ctr">
          <a:solidFill>
            <a:schemeClr val="accent2">
              <a:alpha val="90000"/>
              <a:hueOff val="0"/>
              <a:satOff val="0"/>
              <a:lumOff val="0"/>
              <a:alphaOff val="-26667"/>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Analyzing the most profitable Cab company </a:t>
          </a:r>
          <a:endParaRPr lang="en-GB" sz="2000" kern="1200" dirty="0"/>
        </a:p>
      </dsp:txBody>
      <dsp:txXfrm rot="-5400000">
        <a:off x="727161" y="1811084"/>
        <a:ext cx="3730841" cy="609296"/>
      </dsp:txXfrm>
    </dsp:sp>
    <dsp:sp modelId="{84FAACBD-6EAF-6549-B661-7063A4EA7A19}">
      <dsp:nvSpPr>
        <dsp:cNvPr id="0" name=""/>
        <dsp:cNvSpPr/>
      </dsp:nvSpPr>
      <dsp:spPr>
        <a:xfrm rot="5400000">
          <a:off x="-155820" y="2822606"/>
          <a:ext cx="1038800" cy="727160"/>
        </a:xfrm>
        <a:prstGeom prst="chevron">
          <a:avLst/>
        </a:prstGeom>
        <a:solidFill>
          <a:schemeClr val="accent2">
            <a:alpha val="90000"/>
            <a:hueOff val="0"/>
            <a:satOff val="0"/>
            <a:lumOff val="0"/>
            <a:alphaOff val="-4000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rot="-5400000">
        <a:off x="0" y="3030366"/>
        <a:ext cx="727160" cy="311640"/>
      </dsp:txXfrm>
    </dsp:sp>
    <dsp:sp modelId="{251BA7D4-BF96-144B-86A2-CB2C86B9945C}">
      <dsp:nvSpPr>
        <dsp:cNvPr id="0" name=""/>
        <dsp:cNvSpPr/>
      </dsp:nvSpPr>
      <dsp:spPr>
        <a:xfrm rot="5400000">
          <a:off x="2271452" y="1122495"/>
          <a:ext cx="675220" cy="3763803"/>
        </a:xfrm>
        <a:prstGeom prst="round2SameRect">
          <a:avLst/>
        </a:prstGeom>
        <a:solidFill>
          <a:schemeClr val="lt1">
            <a:alpha val="90000"/>
            <a:hueOff val="0"/>
            <a:satOff val="0"/>
            <a:lumOff val="0"/>
            <a:alphaOff val="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a:t>Recommendations for investment</a:t>
          </a:r>
          <a:endParaRPr lang="en-GB" sz="2000" kern="1200"/>
        </a:p>
      </dsp:txBody>
      <dsp:txXfrm rot="-5400000">
        <a:off x="727161" y="2699748"/>
        <a:ext cx="3730841" cy="6092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1699A-FEE4-ED4A-8D57-667AFAA8C49A}">
      <dsp:nvSpPr>
        <dsp:cNvPr id="0" name=""/>
        <dsp:cNvSpPr/>
      </dsp:nvSpPr>
      <dsp:spPr>
        <a:xfrm rot="5400000">
          <a:off x="5886103" y="139672"/>
          <a:ext cx="2079260" cy="1808957"/>
        </a:xfrm>
        <a:prstGeom prst="hexagon">
          <a:avLst>
            <a:gd name="adj" fmla="val 25000"/>
            <a:gd name="vf" fmla="val 115470"/>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There are significant number of customers using the cab service in US for various range of distances travelled.</a:t>
          </a:r>
        </a:p>
      </dsp:txBody>
      <dsp:txXfrm rot="-5400000">
        <a:off x="6303150" y="328539"/>
        <a:ext cx="1245165" cy="1431224"/>
      </dsp:txXfrm>
    </dsp:sp>
    <dsp:sp modelId="{FC4C7788-A661-8443-ACB2-3DA18CAD20C5}">
      <dsp:nvSpPr>
        <dsp:cNvPr id="0" name=""/>
        <dsp:cNvSpPr/>
      </dsp:nvSpPr>
      <dsp:spPr>
        <a:xfrm>
          <a:off x="7885104" y="420373"/>
          <a:ext cx="2320455" cy="1247556"/>
        </a:xfrm>
        <a:prstGeom prst="rect">
          <a:avLst/>
        </a:prstGeom>
        <a:noFill/>
        <a:ln>
          <a:noFill/>
        </a:ln>
        <a:effectLst/>
      </dsp:spPr>
      <dsp:style>
        <a:lnRef idx="0">
          <a:scrgbClr r="0" g="0" b="0"/>
        </a:lnRef>
        <a:fillRef idx="0">
          <a:scrgbClr r="0" g="0" b="0"/>
        </a:fillRef>
        <a:effectRef idx="0">
          <a:scrgbClr r="0" g="0" b="0"/>
        </a:effectRef>
        <a:fontRef idx="minor"/>
      </dsp:style>
    </dsp:sp>
    <dsp:sp modelId="{1D934F73-3CC0-5645-85E1-2F281E38EA41}">
      <dsp:nvSpPr>
        <dsp:cNvPr id="0" name=""/>
        <dsp:cNvSpPr/>
      </dsp:nvSpPr>
      <dsp:spPr>
        <a:xfrm rot="5400000">
          <a:off x="3932429" y="139672"/>
          <a:ext cx="2079260" cy="1808957"/>
        </a:xfrm>
        <a:prstGeom prst="hexagon">
          <a:avLst>
            <a:gd name="adj" fmla="val 25000"/>
            <a:gd name="vf" fmla="val 115470"/>
          </a:avLst>
        </a:prstGeom>
        <a:solidFill>
          <a:schemeClr val="accent2">
            <a:shade val="50000"/>
            <a:hueOff val="-147793"/>
            <a:satOff val="1946"/>
            <a:lumOff val="116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solidFill>
              <a:schemeClr val="accent5">
                <a:lumMod val="60000"/>
                <a:lumOff val="40000"/>
              </a:schemeClr>
            </a:solidFill>
          </a:endParaRPr>
        </a:p>
      </dsp:txBody>
      <dsp:txXfrm rot="-5400000">
        <a:off x="4349476" y="328539"/>
        <a:ext cx="1245165" cy="1431224"/>
      </dsp:txXfrm>
    </dsp:sp>
    <dsp:sp modelId="{FC03F713-E2E0-FD40-9941-7879520D4A3B}">
      <dsp:nvSpPr>
        <dsp:cNvPr id="0" name=""/>
        <dsp:cNvSpPr/>
      </dsp:nvSpPr>
      <dsp:spPr>
        <a:xfrm rot="5400000">
          <a:off x="6868422" y="1904549"/>
          <a:ext cx="2079260" cy="1808957"/>
        </a:xfrm>
        <a:prstGeom prst="hexagon">
          <a:avLst>
            <a:gd name="adj" fmla="val 25000"/>
            <a:gd name="vf" fmla="val 11547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Though there are few losses incurred </a:t>
          </a:r>
          <a:r>
            <a:rPr lang="en-GB" sz="1050" kern="1200" dirty="0"/>
            <a:t>in</a:t>
          </a:r>
          <a:r>
            <a:rPr lang="en-GB" sz="1100" kern="1200" dirty="0"/>
            <a:t> some of the trips, the profits gained in the cab industries are noteworthy</a:t>
          </a:r>
        </a:p>
      </dsp:txBody>
      <dsp:txXfrm rot="-5400000">
        <a:off x="7285469" y="2093416"/>
        <a:ext cx="1245165" cy="1431224"/>
      </dsp:txXfrm>
    </dsp:sp>
    <dsp:sp modelId="{E514DAAE-553A-514E-AC67-EA0A623AABA1}">
      <dsp:nvSpPr>
        <dsp:cNvPr id="0" name=""/>
        <dsp:cNvSpPr/>
      </dsp:nvSpPr>
      <dsp:spPr>
        <a:xfrm>
          <a:off x="2720220" y="2185249"/>
          <a:ext cx="2245601" cy="1247556"/>
        </a:xfrm>
        <a:prstGeom prst="rect">
          <a:avLst/>
        </a:prstGeom>
        <a:noFill/>
        <a:ln>
          <a:noFill/>
        </a:ln>
        <a:effectLst/>
      </dsp:spPr>
      <dsp:style>
        <a:lnRef idx="0">
          <a:scrgbClr r="0" g="0" b="0"/>
        </a:lnRef>
        <a:fillRef idx="0">
          <a:scrgbClr r="0" g="0" b="0"/>
        </a:fillRef>
        <a:effectRef idx="0">
          <a:scrgbClr r="0" g="0" b="0"/>
        </a:effectRef>
        <a:fontRef idx="minor"/>
      </dsp:style>
    </dsp:sp>
    <dsp:sp modelId="{8DBA6BAE-A520-3646-83F2-5F9D9F5EAF90}">
      <dsp:nvSpPr>
        <dsp:cNvPr id="0" name=""/>
        <dsp:cNvSpPr/>
      </dsp:nvSpPr>
      <dsp:spPr>
        <a:xfrm rot="5400000">
          <a:off x="4907585" y="1893259"/>
          <a:ext cx="2079260" cy="1808957"/>
        </a:xfrm>
        <a:prstGeom prst="hexagon">
          <a:avLst>
            <a:gd name="adj" fmla="val 25000"/>
            <a:gd name="vf" fmla="val 115470"/>
          </a:avLst>
        </a:prstGeom>
        <a:solidFill>
          <a:schemeClr val="accent2">
            <a:shade val="50000"/>
            <a:hueOff val="-443380"/>
            <a:satOff val="5837"/>
            <a:lumOff val="349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rot="-5400000">
        <a:off x="5324632" y="2082126"/>
        <a:ext cx="1245165" cy="1431224"/>
      </dsp:txXfrm>
    </dsp:sp>
    <dsp:sp modelId="{51C9ED6B-A56E-114F-9CDB-B8D05CE1BF22}">
      <dsp:nvSpPr>
        <dsp:cNvPr id="0" name=""/>
        <dsp:cNvSpPr/>
      </dsp:nvSpPr>
      <dsp:spPr>
        <a:xfrm rot="5400000">
          <a:off x="5886103" y="3669426"/>
          <a:ext cx="2079260" cy="1808957"/>
        </a:xfrm>
        <a:prstGeom prst="hexagon">
          <a:avLst>
            <a:gd name="adj" fmla="val 25000"/>
            <a:gd name="vf" fmla="val 115470"/>
          </a:avLst>
        </a:prstGeom>
        <a:solidFill>
          <a:schemeClr val="accent2">
            <a:shade val="50000"/>
            <a:hueOff val="-591173"/>
            <a:satOff val="7783"/>
            <a:lumOff val="466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solidFill>
                <a:schemeClr val="tx1"/>
              </a:solidFill>
            </a:rPr>
            <a:t>There is almost similar weightage for both the mode of payment (Cash and Cards). Hence there is scope in both these payment modes in the cab industry.  </a:t>
          </a:r>
        </a:p>
      </dsp:txBody>
      <dsp:txXfrm rot="-5400000">
        <a:off x="6303150" y="3858293"/>
        <a:ext cx="1245165" cy="1431224"/>
      </dsp:txXfrm>
    </dsp:sp>
    <dsp:sp modelId="{AC093DEB-8694-B747-B5AA-40F7CE7FD745}">
      <dsp:nvSpPr>
        <dsp:cNvPr id="0" name=""/>
        <dsp:cNvSpPr/>
      </dsp:nvSpPr>
      <dsp:spPr>
        <a:xfrm>
          <a:off x="7885104" y="3950126"/>
          <a:ext cx="2320455" cy="1247556"/>
        </a:xfrm>
        <a:prstGeom prst="rect">
          <a:avLst/>
        </a:prstGeom>
        <a:noFill/>
        <a:ln>
          <a:noFill/>
        </a:ln>
        <a:effectLst/>
      </dsp:spPr>
      <dsp:style>
        <a:lnRef idx="0">
          <a:scrgbClr r="0" g="0" b="0"/>
        </a:lnRef>
        <a:fillRef idx="0">
          <a:scrgbClr r="0" g="0" b="0"/>
        </a:fillRef>
        <a:effectRef idx="0">
          <a:scrgbClr r="0" g="0" b="0"/>
        </a:effectRef>
        <a:fontRef idx="minor"/>
      </dsp:style>
    </dsp:sp>
    <dsp:sp modelId="{2D9F4DAA-15F9-654C-BC9B-55D431471C5F}">
      <dsp:nvSpPr>
        <dsp:cNvPr id="0" name=""/>
        <dsp:cNvSpPr/>
      </dsp:nvSpPr>
      <dsp:spPr>
        <a:xfrm rot="5400000">
          <a:off x="3932429" y="3669426"/>
          <a:ext cx="2079260" cy="1808957"/>
        </a:xfrm>
        <a:prstGeom prst="hexagon">
          <a:avLst>
            <a:gd name="adj" fmla="val 25000"/>
            <a:gd name="vf" fmla="val 115470"/>
          </a:avLst>
        </a:prstGeom>
        <a:solidFill>
          <a:schemeClr val="accent2">
            <a:shade val="50000"/>
            <a:hueOff val="-443380"/>
            <a:satOff val="5837"/>
            <a:lumOff val="349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rot="-5400000">
        <a:off x="4349476" y="3858293"/>
        <a:ext cx="1245165" cy="1431224"/>
      </dsp:txXfrm>
    </dsp:sp>
    <dsp:sp modelId="{976D760C-3EDB-FA49-941C-60D1DE0B7D31}">
      <dsp:nvSpPr>
        <dsp:cNvPr id="0" name=""/>
        <dsp:cNvSpPr/>
      </dsp:nvSpPr>
      <dsp:spPr>
        <a:xfrm rot="5400000">
          <a:off x="2918782" y="1901617"/>
          <a:ext cx="2079260" cy="1808957"/>
        </a:xfrm>
        <a:prstGeom prst="hexagon">
          <a:avLst>
            <a:gd name="adj" fmla="val 25000"/>
            <a:gd name="vf" fmla="val 11547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t>Yellow Cab has taken the maximum percentage of customers among the cab users, but there is lot more scope of attracting more customers into the cab industry, as the stats show that only a small number of the entire population of the city are using the  cab services</a:t>
          </a:r>
        </a:p>
      </dsp:txBody>
      <dsp:txXfrm rot="-5400000">
        <a:off x="3335829" y="2090484"/>
        <a:ext cx="1245165" cy="1431224"/>
      </dsp:txXfrm>
    </dsp:sp>
    <dsp:sp modelId="{D7464411-8CA3-2C4F-9256-BA9D278E433D}">
      <dsp:nvSpPr>
        <dsp:cNvPr id="0" name=""/>
        <dsp:cNvSpPr/>
      </dsp:nvSpPr>
      <dsp:spPr>
        <a:xfrm>
          <a:off x="2720220" y="5715003"/>
          <a:ext cx="2245601" cy="1247556"/>
        </a:xfrm>
        <a:prstGeom prst="rect">
          <a:avLst/>
        </a:prstGeom>
        <a:noFill/>
        <a:ln>
          <a:noFill/>
        </a:ln>
        <a:effectLst/>
      </dsp:spPr>
      <dsp:style>
        <a:lnRef idx="0">
          <a:scrgbClr r="0" g="0" b="0"/>
        </a:lnRef>
        <a:fillRef idx="0">
          <a:scrgbClr r="0" g="0" b="0"/>
        </a:fillRef>
        <a:effectRef idx="0">
          <a:scrgbClr r="0" g="0" b="0"/>
        </a:effectRef>
        <a:fontRef idx="minor"/>
      </dsp:style>
    </dsp:sp>
    <dsp:sp modelId="{66989305-709D-B94B-BE6E-8BF68D734C51}">
      <dsp:nvSpPr>
        <dsp:cNvPr id="0" name=""/>
        <dsp:cNvSpPr/>
      </dsp:nvSpPr>
      <dsp:spPr>
        <a:xfrm rot="5400000">
          <a:off x="4897292" y="1886293"/>
          <a:ext cx="2079260" cy="1808957"/>
        </a:xfrm>
        <a:prstGeom prst="hexagon">
          <a:avLst>
            <a:gd name="adj" fmla="val 25000"/>
            <a:gd name="vf" fmla="val 115470"/>
          </a:avLst>
        </a:prstGeom>
        <a:solidFill>
          <a:schemeClr val="accent2">
            <a:shade val="50000"/>
            <a:hueOff val="-147793"/>
            <a:satOff val="1946"/>
            <a:lumOff val="116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rot="-5400000">
        <a:off x="5314339" y="2075160"/>
        <a:ext cx="1245165" cy="14312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A8C5B6-3380-E34D-A92C-46ACF8847D84}">
      <dsp:nvSpPr>
        <dsp:cNvPr id="0" name=""/>
        <dsp:cNvSpPr/>
      </dsp:nvSpPr>
      <dsp:spPr>
        <a:xfrm>
          <a:off x="0" y="397279"/>
          <a:ext cx="8128000" cy="30302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0823" tIns="541528" rIns="630823" bIns="99568"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Char char="•"/>
          </a:pPr>
          <a:r>
            <a:rPr lang="en-US" sz="1400" kern="1200" dirty="0"/>
            <a:t>Yellow Cabs have attracted a substantial number of customers in all of the given cities with the exception of three, where Pink Cabs have a slight advantage</a:t>
          </a:r>
          <a:endParaRPr lang="en-GB" sz="1400" kern="1200" dirty="0">
            <a:solidFill>
              <a:schemeClr val="tx1"/>
            </a:solidFill>
            <a:latin typeface="Calibri" panose="020F0502020204030204"/>
            <a:ea typeface="+mn-ea"/>
            <a:cs typeface="+mn-cs"/>
          </a:endParaRPr>
        </a:p>
        <a:p>
          <a:pPr marL="0" lvl="0" indent="0" algn="l" defTabSz="800100">
            <a:lnSpc>
              <a:spcPct val="90000"/>
            </a:lnSpc>
            <a:spcBef>
              <a:spcPct val="0"/>
            </a:spcBef>
            <a:spcAft>
              <a:spcPct val="35000"/>
            </a:spcAft>
            <a:buFont typeface="Arial" panose="020B0604020202020204" pitchFamily="34" charset="0"/>
            <a:buChar char="•"/>
          </a:pPr>
          <a:r>
            <a:rPr lang="en-US" sz="1400" kern="1200" dirty="0">
              <a:solidFill>
                <a:schemeClr val="tx1"/>
              </a:solidFill>
              <a:latin typeface="Calibri" panose="020F0502020204030204"/>
              <a:ea typeface="+mn-ea"/>
              <a:cs typeface="+mn-cs"/>
            </a:rPr>
            <a:t>In all cities but three, Yellow Cabs are on top of Pink Cabs, except in three</a:t>
          </a:r>
          <a:r>
            <a:rPr lang="en-IN" sz="1400" kern="1200" dirty="0">
              <a:solidFill>
                <a:schemeClr val="tx1"/>
              </a:solidFill>
              <a:latin typeface="Calibri" panose="020F0502020204030204"/>
              <a:ea typeface="+mn-ea"/>
              <a:cs typeface="+mn-cs"/>
            </a:rPr>
            <a:t>Yellow Cabs have a larger customer base compared to Pink Cabs.</a:t>
          </a:r>
          <a:endParaRPr lang="en-GB" sz="1400" kern="1200" dirty="0">
            <a:solidFill>
              <a:schemeClr val="tx1"/>
            </a:solidFill>
            <a:latin typeface="Calibri" panose="020F0502020204030204"/>
            <a:ea typeface="+mn-ea"/>
            <a:cs typeface="+mn-cs"/>
          </a:endParaRPr>
        </a:p>
        <a:p>
          <a:pPr marL="0" lvl="0" indent="0" algn="l" defTabSz="800100">
            <a:lnSpc>
              <a:spcPct val="90000"/>
            </a:lnSpc>
            <a:spcBef>
              <a:spcPct val="0"/>
            </a:spcBef>
            <a:spcAft>
              <a:spcPct val="35000"/>
            </a:spcAft>
            <a:buFont typeface="Arial" panose="020B0604020202020204" pitchFamily="34" charset="0"/>
            <a:buChar char="•"/>
          </a:pPr>
          <a:r>
            <a:rPr lang="en-US" sz="1400" kern="1200" dirty="0">
              <a:solidFill>
                <a:schemeClr val="tx1"/>
              </a:solidFill>
              <a:latin typeface="Calibri" panose="020F0502020204030204"/>
              <a:ea typeface="+mn-ea"/>
              <a:cs typeface="+mn-cs"/>
            </a:rPr>
            <a:t>There is a higher profit margin for Yellow Cabs than for Pink Cabs compared with Year-on-Year figures.</a:t>
          </a:r>
          <a:endParaRPr lang="en-GB" sz="1400" kern="1200" dirty="0">
            <a:solidFill>
              <a:schemeClr val="tx1"/>
            </a:solidFill>
            <a:latin typeface="Calibri" panose="020F0502020204030204"/>
            <a:ea typeface="+mn-ea"/>
            <a:cs typeface="+mn-cs"/>
          </a:endParaRPr>
        </a:p>
        <a:p>
          <a:pPr marL="0" lvl="0" indent="0" algn="l" defTabSz="800100">
            <a:lnSpc>
              <a:spcPct val="90000"/>
            </a:lnSpc>
            <a:spcBef>
              <a:spcPct val="0"/>
            </a:spcBef>
            <a:spcAft>
              <a:spcPct val="35000"/>
            </a:spcAft>
            <a:buFont typeface="Arial" panose="020B0604020202020204" pitchFamily="34" charset="0"/>
            <a:buChar char="•"/>
          </a:pPr>
          <a:r>
            <a:rPr lang="en-US" sz="1400" kern="1200" dirty="0">
              <a:solidFill>
                <a:prstClr val="black"/>
              </a:solidFill>
              <a:latin typeface="Calibri" panose="020F0502020204030204"/>
              <a:ea typeface="+mn-ea"/>
              <a:cs typeface="+mn-cs"/>
            </a:rPr>
            <a:t>Pinks cabs attracted a little more number of ‘new’ customers than the </a:t>
          </a:r>
          <a:r>
            <a:rPr lang="en-US" sz="1400" kern="1200" dirty="0">
              <a:solidFill>
                <a:schemeClr val="tx1"/>
              </a:solidFill>
              <a:latin typeface="Calibri" panose="020F0502020204030204"/>
              <a:ea typeface="+mn-ea"/>
              <a:cs typeface="+mn-cs"/>
            </a:rPr>
            <a:t>Yellow cabs did</a:t>
          </a:r>
          <a:endParaRPr lang="en-GB" sz="1400" kern="1200" dirty="0">
            <a:solidFill>
              <a:schemeClr val="tx1"/>
            </a:solidFill>
            <a:latin typeface="Calibri" panose="020F0502020204030204"/>
            <a:ea typeface="+mn-ea"/>
            <a:cs typeface="+mn-cs"/>
          </a:endParaRPr>
        </a:p>
        <a:p>
          <a:pPr marL="0" lvl="0" indent="0" algn="l" defTabSz="800100">
            <a:lnSpc>
              <a:spcPct val="90000"/>
            </a:lnSpc>
            <a:spcBef>
              <a:spcPct val="0"/>
            </a:spcBef>
            <a:spcAft>
              <a:spcPct val="35000"/>
            </a:spcAft>
            <a:buFont typeface="Arial" panose="020B0604020202020204" pitchFamily="34" charset="0"/>
            <a:buChar char="•"/>
          </a:pPr>
          <a:r>
            <a:rPr lang="en-US" sz="1400" kern="1200" dirty="0">
              <a:solidFill>
                <a:schemeClr val="tx1"/>
              </a:solidFill>
              <a:latin typeface="Calibri" panose="020F0502020204030204"/>
              <a:ea typeface="+mn-ea"/>
              <a:cs typeface="+mn-cs"/>
            </a:rPr>
            <a:t>Yellow Cabs has greater customer retention rate than the Pink cabs. </a:t>
          </a:r>
          <a:endParaRPr lang="en-GB" sz="1400" kern="1200" dirty="0">
            <a:solidFill>
              <a:schemeClr val="tx1"/>
            </a:solidFill>
            <a:latin typeface="Calibri" panose="020F0502020204030204"/>
            <a:ea typeface="+mn-ea"/>
            <a:cs typeface="+mn-cs"/>
          </a:endParaRPr>
        </a:p>
        <a:p>
          <a:pPr marL="0" lvl="0" indent="0" algn="l" defTabSz="800100">
            <a:lnSpc>
              <a:spcPct val="90000"/>
            </a:lnSpc>
            <a:spcBef>
              <a:spcPct val="0"/>
            </a:spcBef>
            <a:spcAft>
              <a:spcPct val="35000"/>
            </a:spcAft>
            <a:buFont typeface="Arial" panose="020B0604020202020204" pitchFamily="34" charset="0"/>
            <a:buChar char="•"/>
          </a:pPr>
          <a:r>
            <a:rPr lang="en-US" sz="1400" kern="1200" dirty="0">
              <a:solidFill>
                <a:prstClr val="black"/>
              </a:solidFill>
              <a:latin typeface="Calibri" panose="020F0502020204030204"/>
              <a:ea typeface="+mn-ea"/>
              <a:cs typeface="+mn-cs"/>
            </a:rPr>
            <a:t>The Churn Rate (</a:t>
          </a:r>
          <a:r>
            <a:rPr lang="en-IN" sz="1400" kern="1200" dirty="0">
              <a:solidFill>
                <a:prstClr val="black"/>
              </a:solidFill>
              <a:latin typeface="Calibri" panose="020F0502020204030204"/>
              <a:ea typeface="+mn-ea"/>
              <a:cs typeface="+mn-cs"/>
            </a:rPr>
            <a:t>the rate at which customers leave the service</a:t>
          </a:r>
          <a:r>
            <a:rPr lang="en-US" sz="1400" kern="1200" dirty="0">
              <a:solidFill>
                <a:prstClr val="black"/>
              </a:solidFill>
              <a:latin typeface="Calibri" panose="020F0502020204030204"/>
              <a:ea typeface="+mn-ea"/>
              <a:cs typeface="+mn-cs"/>
            </a:rPr>
            <a:t>) is higher is Pink Cabs than in Yellow cabs. </a:t>
          </a:r>
          <a:endParaRPr lang="en-GB" sz="1400" kern="1200" dirty="0">
            <a:solidFill>
              <a:schemeClr val="tx1"/>
            </a:solidFill>
            <a:latin typeface="Calibri" panose="020F0502020204030204"/>
            <a:ea typeface="+mn-ea"/>
            <a:cs typeface="+mn-cs"/>
          </a:endParaRPr>
        </a:p>
      </dsp:txBody>
      <dsp:txXfrm>
        <a:off x="0" y="397279"/>
        <a:ext cx="8128000" cy="3030299"/>
      </dsp:txXfrm>
    </dsp:sp>
    <dsp:sp modelId="{5F27E8F7-9B39-DD4D-8E8F-C5D57D390729}">
      <dsp:nvSpPr>
        <dsp:cNvPr id="0" name=""/>
        <dsp:cNvSpPr/>
      </dsp:nvSpPr>
      <dsp:spPr>
        <a:xfrm>
          <a:off x="406400" y="13519"/>
          <a:ext cx="5689599" cy="767520"/>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GB" sz="1800" kern="1200" dirty="0"/>
            <a:t>Summary</a:t>
          </a:r>
        </a:p>
      </dsp:txBody>
      <dsp:txXfrm>
        <a:off x="443867" y="50986"/>
        <a:ext cx="5614665" cy="6925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A8C5B6-3380-E34D-A92C-46ACF8847D84}">
      <dsp:nvSpPr>
        <dsp:cNvPr id="0" name=""/>
        <dsp:cNvSpPr/>
      </dsp:nvSpPr>
      <dsp:spPr>
        <a:xfrm>
          <a:off x="0" y="353803"/>
          <a:ext cx="8128000" cy="9780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0823" tIns="479044" rIns="630823" bIns="99568"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Char char="•"/>
          </a:pPr>
          <a:r>
            <a:rPr lang="en-GB" sz="1400" kern="1200" dirty="0">
              <a:solidFill>
                <a:schemeClr val="tx1"/>
              </a:solidFill>
              <a:latin typeface="Calibri" panose="020F0502020204030204"/>
              <a:ea typeface="+mn-ea"/>
              <a:cs typeface="+mn-cs"/>
            </a:rPr>
            <a:t>Considering</a:t>
          </a:r>
          <a:r>
            <a:rPr lang="en-GB" sz="1400" kern="1200" baseline="0" dirty="0">
              <a:solidFill>
                <a:schemeClr val="tx1"/>
              </a:solidFill>
              <a:latin typeface="Calibri" panose="020F0502020204030204"/>
              <a:ea typeface="+mn-ea"/>
              <a:cs typeface="+mn-cs"/>
            </a:rPr>
            <a:t> the Customer reach, Customer retention, Churn rate and the overall profits, investment in Yellow cab is much beneficial and recommended. </a:t>
          </a:r>
          <a:endParaRPr lang="en-GB" sz="1400" kern="1200" dirty="0">
            <a:solidFill>
              <a:schemeClr val="tx1"/>
            </a:solidFill>
            <a:latin typeface="Calibri" panose="020F0502020204030204"/>
            <a:ea typeface="+mn-ea"/>
            <a:cs typeface="+mn-cs"/>
          </a:endParaRPr>
        </a:p>
      </dsp:txBody>
      <dsp:txXfrm>
        <a:off x="0" y="353803"/>
        <a:ext cx="8128000" cy="978075"/>
      </dsp:txXfrm>
    </dsp:sp>
    <dsp:sp modelId="{5F27E8F7-9B39-DD4D-8E8F-C5D57D390729}">
      <dsp:nvSpPr>
        <dsp:cNvPr id="0" name=""/>
        <dsp:cNvSpPr/>
      </dsp:nvSpPr>
      <dsp:spPr>
        <a:xfrm>
          <a:off x="406400" y="14323"/>
          <a:ext cx="5689599" cy="678960"/>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kern="1200" dirty="0">
              <a:solidFill>
                <a:prstClr val="white"/>
              </a:solidFill>
              <a:latin typeface="Calibri" panose="020F0502020204030204"/>
              <a:ea typeface="+mn-ea"/>
              <a:cs typeface="+mn-cs"/>
            </a:rPr>
            <a:t>Recommendations</a:t>
          </a:r>
          <a:endParaRPr lang="en-GB" sz="1800" kern="1200" dirty="0">
            <a:solidFill>
              <a:prstClr val="white"/>
            </a:solidFill>
            <a:latin typeface="Calibri" panose="020F0502020204030204"/>
            <a:ea typeface="+mn-ea"/>
            <a:cs typeface="+mn-cs"/>
          </a:endParaRPr>
        </a:p>
      </dsp:txBody>
      <dsp:txXfrm>
        <a:off x="439544" y="47467"/>
        <a:ext cx="5623311"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4923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54809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8620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489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8717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C764DE79-268F-4C1A-8933-263129D2AF90}" type="datetimeFigureOut">
              <a:rPr lang="en-US" dirty="0"/>
              <a:t>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12881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C764DE79-268F-4C1A-8933-263129D2AF90}" type="datetimeFigureOut">
              <a:rPr lang="en-US" dirty="0"/>
              <a:t>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7126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C764DE79-268F-4C1A-8933-263129D2AF90}" type="datetimeFigureOut">
              <a:rPr lang="en-US" dirty="0"/>
              <a:t>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40621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47478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3581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25847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2217182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19.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hyperlink" Target="https://creativecommons.org/licenses/by-nc/3.0/" TargetMode="Externa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hyperlink" Target="https://freepngimg.com/png/33163-taxi-driver-transparent"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32" y="0"/>
            <a:ext cx="2325467" cy="2325467"/>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870857" y="2380343"/>
            <a:ext cx="8873711" cy="2769989"/>
          </a:xfrm>
          <a:prstGeom prst="rect">
            <a:avLst/>
          </a:prstGeom>
          <a:solidFill>
            <a:srgbClr val="3B3B3B"/>
          </a:solidFill>
        </p:spPr>
        <p:txBody>
          <a:bodyPr wrap="none" rtlCol="0">
            <a:spAutoFit/>
          </a:bodyPr>
          <a:lstStyle/>
          <a:p>
            <a:r>
              <a:rPr lang="en-US" sz="6600" dirty="0">
                <a:solidFill>
                  <a:srgbClr val="FF6600"/>
                </a:solidFill>
              </a:rPr>
              <a:t>Exploratory Data Analysis</a:t>
            </a:r>
          </a:p>
          <a:p>
            <a:r>
              <a:rPr lang="en-IN" sz="4000" b="1" i="0" dirty="0">
                <a:effectLst/>
                <a:latin typeface="-apple-system"/>
              </a:rPr>
              <a:t>G2M</a:t>
            </a:r>
            <a:r>
              <a:rPr lang="en-IN" sz="4000" b="1" dirty="0">
                <a:latin typeface="-apple-system"/>
              </a:rPr>
              <a:t> </a:t>
            </a:r>
            <a:r>
              <a:rPr lang="en-IN" sz="4000" b="1" i="0" dirty="0">
                <a:effectLst/>
                <a:latin typeface="-apple-system"/>
              </a:rPr>
              <a:t>insight</a:t>
            </a:r>
            <a:r>
              <a:rPr lang="en-IN" sz="4000" b="1" dirty="0">
                <a:latin typeface="-apple-system"/>
              </a:rPr>
              <a:t> </a:t>
            </a:r>
            <a:r>
              <a:rPr lang="en-IN" sz="4000" b="1" i="0" dirty="0">
                <a:effectLst/>
                <a:latin typeface="-apple-system"/>
              </a:rPr>
              <a:t>Cab</a:t>
            </a:r>
            <a:r>
              <a:rPr lang="en-IN" sz="4000" b="1" dirty="0">
                <a:latin typeface="-apple-system"/>
              </a:rPr>
              <a:t> </a:t>
            </a:r>
            <a:r>
              <a:rPr lang="en-IN" sz="4000" b="1" i="0" dirty="0">
                <a:effectLst/>
                <a:latin typeface="-apple-system"/>
              </a:rPr>
              <a:t>Investment firm</a:t>
            </a:r>
            <a:endParaRPr lang="en-US" sz="4000" dirty="0"/>
          </a:p>
          <a:p>
            <a:endParaRPr lang="en-US" sz="4000" dirty="0"/>
          </a:p>
          <a:p>
            <a:r>
              <a:rPr lang="en-US" sz="2800" b="1" dirty="0"/>
              <a:t>21</a:t>
            </a:r>
            <a:r>
              <a:rPr lang="en-US" sz="2800" b="1" baseline="30000" dirty="0"/>
              <a:t>st</a:t>
            </a:r>
            <a:r>
              <a:rPr lang="en-US" sz="2800" b="1" dirty="0"/>
              <a:t> April 2023</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598882" y="-5598884"/>
            <a:ext cx="994233" cy="12192001"/>
          </a:xfrm>
          <a:solidFill>
            <a:srgbClr val="3B3B3B"/>
          </a:solidFill>
        </p:spPr>
        <p:txBody>
          <a:bodyPr vert="vert270" anchor="t" anchorCtr="0">
            <a:normAutofit fontScale="90000"/>
          </a:bodyPr>
          <a:lstStyle/>
          <a:p>
            <a:r>
              <a:rPr lang="en-US" sz="4000" b="1" dirty="0">
                <a:solidFill>
                  <a:schemeClr val="accent2"/>
                </a:solidFill>
                <a:latin typeface="Calibri" panose="020F0502020204030204" pitchFamily="34" charset="0"/>
                <a:cs typeface="Calibri" panose="020F0502020204030204" pitchFamily="34" charset="0"/>
              </a:rPr>
              <a:t>Understanding the market in terms of Pink and Yellow Cab</a:t>
            </a:r>
            <a:br>
              <a:rPr lang="en-US" sz="4900" dirty="0"/>
            </a:br>
            <a:br>
              <a:rPr lang="en-US" dirty="0"/>
            </a:br>
            <a:br>
              <a:rPr lang="en-US" dirty="0"/>
            </a:br>
            <a:endParaRPr lang="en-US" b="1"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pic>
        <p:nvPicPr>
          <p:cNvPr id="28" name="Picture 27">
            <a:extLst>
              <a:ext uri="{FF2B5EF4-FFF2-40B4-BE49-F238E27FC236}">
                <a16:creationId xmlns:a16="http://schemas.microsoft.com/office/drawing/2014/main" id="{3EA138F2-2F9D-A767-7F6A-AE83014DFE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208" y="1103507"/>
            <a:ext cx="3952569" cy="3000613"/>
          </a:xfrm>
          <a:prstGeom prst="rect">
            <a:avLst/>
          </a:prstGeom>
        </p:spPr>
      </p:pic>
      <p:sp>
        <p:nvSpPr>
          <p:cNvPr id="33" name="TextBox 32">
            <a:extLst>
              <a:ext uri="{FF2B5EF4-FFF2-40B4-BE49-F238E27FC236}">
                <a16:creationId xmlns:a16="http://schemas.microsoft.com/office/drawing/2014/main" id="{75331545-9583-2930-4564-86AC944229C6}"/>
              </a:ext>
            </a:extLst>
          </p:cNvPr>
          <p:cNvSpPr txBox="1"/>
          <p:nvPr/>
        </p:nvSpPr>
        <p:spPr>
          <a:xfrm>
            <a:off x="4203908" y="1223285"/>
            <a:ext cx="5132002" cy="523220"/>
          </a:xfrm>
          <a:prstGeom prst="rect">
            <a:avLst/>
          </a:prstGeom>
          <a:noFill/>
        </p:spPr>
        <p:txBody>
          <a:bodyPr wrap="square" rtlCol="0">
            <a:spAutoFit/>
          </a:bodyPr>
          <a:lstStyle/>
          <a:p>
            <a:pPr algn="ctr"/>
            <a:r>
              <a:rPr lang="en-IN" sz="1400" b="1" dirty="0">
                <a:latin typeface="Söhne"/>
              </a:rPr>
              <a:t>Both Pink Cab and Yellow Cab companies serve both female and male customers, with the majority of their customers being male.</a:t>
            </a:r>
            <a:endParaRPr lang="en-US" sz="1400" b="1" dirty="0">
              <a:latin typeface="Söhne"/>
            </a:endParaRPr>
          </a:p>
        </p:txBody>
      </p:sp>
      <p:pic>
        <p:nvPicPr>
          <p:cNvPr id="35" name="Picture 34">
            <a:extLst>
              <a:ext uri="{FF2B5EF4-FFF2-40B4-BE49-F238E27FC236}">
                <a16:creationId xmlns:a16="http://schemas.microsoft.com/office/drawing/2014/main" id="{27099CB4-0A76-1050-E820-202379DBBC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3133" y="1975557"/>
            <a:ext cx="6982021" cy="4882444"/>
          </a:xfrm>
          <a:prstGeom prst="rect">
            <a:avLst/>
          </a:prstGeom>
        </p:spPr>
      </p:pic>
      <p:sp>
        <p:nvSpPr>
          <p:cNvPr id="5" name="TextBox 4">
            <a:extLst>
              <a:ext uri="{FF2B5EF4-FFF2-40B4-BE49-F238E27FC236}">
                <a16:creationId xmlns:a16="http://schemas.microsoft.com/office/drawing/2014/main" id="{3C7DE4E2-43C7-B043-3FFF-F71D087EB5CB}"/>
              </a:ext>
            </a:extLst>
          </p:cNvPr>
          <p:cNvSpPr txBox="1"/>
          <p:nvPr/>
        </p:nvSpPr>
        <p:spPr>
          <a:xfrm>
            <a:off x="646135" y="4689932"/>
            <a:ext cx="4662312" cy="1384995"/>
          </a:xfrm>
          <a:prstGeom prst="rect">
            <a:avLst/>
          </a:prstGeom>
          <a:noFill/>
        </p:spPr>
        <p:txBody>
          <a:bodyPr wrap="square" rtlCol="0">
            <a:spAutoFit/>
          </a:bodyPr>
          <a:lstStyle/>
          <a:p>
            <a:pPr algn="ctr"/>
            <a:r>
              <a:rPr lang="en-US" sz="1400" b="1" dirty="0">
                <a:latin typeface="Söhne"/>
              </a:rPr>
              <a:t>In 3 of cities Pink Cab has gained a higher quantity of users than the Yellow cab which are </a:t>
            </a:r>
            <a:r>
              <a:rPr lang="en-IN" sz="1400" b="1" dirty="0">
                <a:latin typeface="Söhne"/>
              </a:rPr>
              <a:t>Los Angeles, followed by New York and Chicago</a:t>
            </a:r>
            <a:r>
              <a:rPr lang="en-US" sz="1400" b="1" dirty="0">
                <a:latin typeface="Söhne"/>
              </a:rPr>
              <a:t>. The difference is not too significant.</a:t>
            </a:r>
          </a:p>
          <a:p>
            <a:pPr algn="ctr"/>
            <a:r>
              <a:rPr lang="en-US" sz="1400" b="1" dirty="0">
                <a:latin typeface="Söhne"/>
              </a:rPr>
              <a:t>However, for the rest of the cities, Yellow cab has attracted more number of customers with a very huge proportion in compared to the Pink Cab users in those cities</a:t>
            </a:r>
          </a:p>
        </p:txBody>
      </p:sp>
    </p:spTree>
    <p:extLst>
      <p:ext uri="{BB962C8B-B14F-4D97-AF65-F5344CB8AC3E}">
        <p14:creationId xmlns:p14="http://schemas.microsoft.com/office/powerpoint/2010/main" val="2687095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598882" y="-5598884"/>
            <a:ext cx="994233" cy="12192001"/>
          </a:xfrm>
          <a:solidFill>
            <a:srgbClr val="3B3B3B"/>
          </a:solidFill>
        </p:spPr>
        <p:txBody>
          <a:bodyPr vert="vert270" anchor="t" anchorCtr="0">
            <a:normAutofit fontScale="90000"/>
          </a:bodyPr>
          <a:lstStyle/>
          <a:p>
            <a:r>
              <a:rPr lang="en-US" sz="4000" b="1" dirty="0">
                <a:solidFill>
                  <a:schemeClr val="accent2"/>
                </a:solidFill>
                <a:latin typeface="Calibri" panose="020F0502020204030204" pitchFamily="34" charset="0"/>
                <a:cs typeface="Calibri" panose="020F0502020204030204" pitchFamily="34" charset="0"/>
              </a:rPr>
              <a:t>Insights about the Cab industry in the US Market</a:t>
            </a:r>
            <a:br>
              <a:rPr lang="en-US" sz="4900" dirty="0"/>
            </a:br>
            <a:br>
              <a:rPr lang="en-US" dirty="0"/>
            </a:br>
            <a:br>
              <a:rPr lang="en-US" dirty="0"/>
            </a:br>
            <a:endParaRPr lang="en-US" b="1"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graphicFrame>
        <p:nvGraphicFramePr>
          <p:cNvPr id="3" name="Diagram 2">
            <a:extLst>
              <a:ext uri="{FF2B5EF4-FFF2-40B4-BE49-F238E27FC236}">
                <a16:creationId xmlns:a16="http://schemas.microsoft.com/office/drawing/2014/main" id="{6E14A0C5-B0D9-7DA5-968F-2FA88AB752FE}"/>
              </a:ext>
            </a:extLst>
          </p:cNvPr>
          <p:cNvGraphicFramePr/>
          <p:nvPr>
            <p:extLst>
              <p:ext uri="{D42A27DB-BD31-4B8C-83A1-F6EECF244321}">
                <p14:modId xmlns:p14="http://schemas.microsoft.com/office/powerpoint/2010/main" val="1211000157"/>
              </p:ext>
            </p:extLst>
          </p:nvPr>
        </p:nvGraphicFramePr>
        <p:xfrm>
          <a:off x="-2" y="994233"/>
          <a:ext cx="12925780" cy="7382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9237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598882" y="-5598884"/>
            <a:ext cx="994233" cy="12192001"/>
          </a:xfrm>
          <a:solidFill>
            <a:srgbClr val="3B3B3B"/>
          </a:solidFill>
        </p:spPr>
        <p:txBody>
          <a:bodyPr vert="vert270" anchor="t" anchorCtr="0">
            <a:normAutofit fontScale="90000"/>
          </a:bodyPr>
          <a:lstStyle/>
          <a:p>
            <a:r>
              <a:rPr lang="en-US" sz="4000" b="1" dirty="0">
                <a:solidFill>
                  <a:schemeClr val="accent2"/>
                </a:solidFill>
                <a:latin typeface="Calibri" panose="020F0502020204030204" pitchFamily="34" charset="0"/>
                <a:cs typeface="Calibri" panose="020F0502020204030204" pitchFamily="34" charset="0"/>
              </a:rPr>
              <a:t>Analyzing the most profitable Cab company </a:t>
            </a:r>
            <a:br>
              <a:rPr lang="en-GB" sz="1100" dirty="0"/>
            </a:br>
            <a:br>
              <a:rPr lang="en-US" sz="4900" dirty="0"/>
            </a:br>
            <a:br>
              <a:rPr lang="en-US" dirty="0"/>
            </a:br>
            <a:br>
              <a:rPr lang="en-US" dirty="0"/>
            </a:br>
            <a:endParaRPr lang="en-US" b="1"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pic>
        <p:nvPicPr>
          <p:cNvPr id="6" name="Picture 5">
            <a:extLst>
              <a:ext uri="{FF2B5EF4-FFF2-40B4-BE49-F238E27FC236}">
                <a16:creationId xmlns:a16="http://schemas.microsoft.com/office/drawing/2014/main" id="{7B6778DB-971F-936A-AB45-42203D619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13" y="1154288"/>
            <a:ext cx="4843998" cy="3451579"/>
          </a:xfrm>
          <a:prstGeom prst="rect">
            <a:avLst/>
          </a:prstGeom>
        </p:spPr>
      </p:pic>
      <p:pic>
        <p:nvPicPr>
          <p:cNvPr id="8" name="Picture 7">
            <a:extLst>
              <a:ext uri="{FF2B5EF4-FFF2-40B4-BE49-F238E27FC236}">
                <a16:creationId xmlns:a16="http://schemas.microsoft.com/office/drawing/2014/main" id="{78488BFB-01C3-0D42-DC82-000A5D6A72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2800" y="1154289"/>
            <a:ext cx="4843998" cy="3451578"/>
          </a:xfrm>
          <a:prstGeom prst="rect">
            <a:avLst/>
          </a:prstGeom>
        </p:spPr>
      </p:pic>
      <p:sp>
        <p:nvSpPr>
          <p:cNvPr id="9" name="TextBox 8">
            <a:extLst>
              <a:ext uri="{FF2B5EF4-FFF2-40B4-BE49-F238E27FC236}">
                <a16:creationId xmlns:a16="http://schemas.microsoft.com/office/drawing/2014/main" id="{9BB8B2F1-D57C-E37B-1A6F-44A6FC752EAF}"/>
              </a:ext>
            </a:extLst>
          </p:cNvPr>
          <p:cNvSpPr txBox="1"/>
          <p:nvPr/>
        </p:nvSpPr>
        <p:spPr>
          <a:xfrm>
            <a:off x="157338" y="4765921"/>
            <a:ext cx="11651546" cy="1384995"/>
          </a:xfrm>
          <a:prstGeom prst="rect">
            <a:avLst/>
          </a:prstGeom>
          <a:noFill/>
        </p:spPr>
        <p:txBody>
          <a:bodyPr wrap="square" rtlCol="0">
            <a:spAutoFit/>
          </a:bodyPr>
          <a:lstStyle/>
          <a:p>
            <a:pPr algn="ctr"/>
            <a:r>
              <a:rPr lang="en-US" sz="1400" b="1" dirty="0"/>
              <a:t>YOY growth rate increases in terms of profits</a:t>
            </a:r>
          </a:p>
          <a:p>
            <a:pPr algn="ctr"/>
            <a:endParaRPr lang="en-US" sz="1400" dirty="0"/>
          </a:p>
          <a:p>
            <a:pPr algn="ctr"/>
            <a:r>
              <a:rPr lang="en-US" sz="1400" dirty="0"/>
              <a:t>There is a drop in Year-On-Year profit from year 2017 to 2018. However, the profits for Yellow cab is higher by a significant amount than the Pink Cabs. </a:t>
            </a:r>
          </a:p>
          <a:p>
            <a:pPr algn="ctr"/>
            <a:endParaRPr lang="en-US" sz="1400" dirty="0"/>
          </a:p>
          <a:p>
            <a:pPr algn="ctr"/>
            <a:r>
              <a:rPr lang="en-US" sz="1400" dirty="0"/>
              <a:t>From the 2nd graph we can illustrate that, at few points where the profit falls in the Pink cab, the profits for the Yellow cab has been increasing or higher. This shows that there is some strategy that Yellow cabs use or grab the opportunity at the time of fall which Pink cabs is supposedly unable to manage. </a:t>
            </a:r>
          </a:p>
        </p:txBody>
      </p:sp>
    </p:spTree>
    <p:extLst>
      <p:ext uri="{BB962C8B-B14F-4D97-AF65-F5344CB8AC3E}">
        <p14:creationId xmlns:p14="http://schemas.microsoft.com/office/powerpoint/2010/main" val="534681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598882" y="-5598884"/>
            <a:ext cx="994233" cy="12192001"/>
          </a:xfrm>
          <a:solidFill>
            <a:srgbClr val="3B3B3B"/>
          </a:solidFill>
        </p:spPr>
        <p:txBody>
          <a:bodyPr vert="vert270" anchor="t" anchorCtr="0">
            <a:normAutofit fontScale="90000"/>
          </a:bodyPr>
          <a:lstStyle/>
          <a:p>
            <a:r>
              <a:rPr lang="en-US" sz="4000" b="1" dirty="0">
                <a:solidFill>
                  <a:schemeClr val="accent2"/>
                </a:solidFill>
                <a:latin typeface="Calibri" panose="020F0502020204030204" pitchFamily="34" charset="0"/>
                <a:cs typeface="Calibri" panose="020F0502020204030204" pitchFamily="34" charset="0"/>
              </a:rPr>
              <a:t>Analyzing the most profitable Cab company </a:t>
            </a:r>
            <a:br>
              <a:rPr lang="en-GB" sz="1100" dirty="0"/>
            </a:br>
            <a:br>
              <a:rPr lang="en-US" sz="4900" dirty="0"/>
            </a:br>
            <a:br>
              <a:rPr lang="en-US" dirty="0"/>
            </a:br>
            <a:br>
              <a:rPr lang="en-US" dirty="0"/>
            </a:br>
            <a:endParaRPr lang="en-US" b="1"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9" name="TextBox 8">
            <a:extLst>
              <a:ext uri="{FF2B5EF4-FFF2-40B4-BE49-F238E27FC236}">
                <a16:creationId xmlns:a16="http://schemas.microsoft.com/office/drawing/2014/main" id="{9BB8B2F1-D57C-E37B-1A6F-44A6FC752EAF}"/>
              </a:ext>
            </a:extLst>
          </p:cNvPr>
          <p:cNvSpPr txBox="1"/>
          <p:nvPr/>
        </p:nvSpPr>
        <p:spPr>
          <a:xfrm>
            <a:off x="157338" y="4765921"/>
            <a:ext cx="11651546" cy="1600438"/>
          </a:xfrm>
          <a:prstGeom prst="rect">
            <a:avLst/>
          </a:prstGeom>
          <a:noFill/>
        </p:spPr>
        <p:txBody>
          <a:bodyPr wrap="square" rtlCol="0">
            <a:spAutoFit/>
          </a:bodyPr>
          <a:lstStyle/>
          <a:p>
            <a:pPr algn="ctr"/>
            <a:r>
              <a:rPr lang="en-US" sz="1400" b="1" dirty="0"/>
              <a:t>YOY growth rate in terms of Users and New customers</a:t>
            </a:r>
          </a:p>
          <a:p>
            <a:pPr algn="ctr"/>
            <a:endParaRPr lang="en-US" sz="1400" dirty="0"/>
          </a:p>
          <a:p>
            <a:pPr algn="ctr"/>
            <a:r>
              <a:rPr lang="en-IN" sz="1400" dirty="0"/>
              <a:t>There is a drop in number of users Year-On-Year from year 2017 to 2018. However, the number of customers using the Yellow cab is higher by a significant amount than the number of customers using the Pink Cabs. </a:t>
            </a:r>
          </a:p>
          <a:p>
            <a:pPr algn="ctr"/>
            <a:endParaRPr lang="en-IN" sz="1400" dirty="0"/>
          </a:p>
          <a:p>
            <a:pPr algn="ctr"/>
            <a:r>
              <a:rPr lang="en-IN" sz="1400" dirty="0"/>
              <a:t>Though addition of new customers have reduced on a whole by a bit, but there is still a noteworthy amount of new customers still getting added to the cab industry (9758 and 8696 in Pink Cab and 8774 and 7804 in Yellow Cab for the years 2017 and 2018 respectively).</a:t>
            </a:r>
          </a:p>
        </p:txBody>
      </p:sp>
      <p:pic>
        <p:nvPicPr>
          <p:cNvPr id="5" name="Picture 4">
            <a:extLst>
              <a:ext uri="{FF2B5EF4-FFF2-40B4-BE49-F238E27FC236}">
                <a16:creationId xmlns:a16="http://schemas.microsoft.com/office/drawing/2014/main" id="{C8F3608B-8094-1D35-DA9B-4B1F53AE4E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13" y="1134950"/>
            <a:ext cx="4817533" cy="3490253"/>
          </a:xfrm>
          <a:prstGeom prst="rect">
            <a:avLst/>
          </a:prstGeom>
        </p:spPr>
      </p:pic>
      <p:pic>
        <p:nvPicPr>
          <p:cNvPr id="10" name="Picture 9">
            <a:extLst>
              <a:ext uri="{FF2B5EF4-FFF2-40B4-BE49-F238E27FC236}">
                <a16:creationId xmlns:a16="http://schemas.microsoft.com/office/drawing/2014/main" id="{AE80C924-6932-AF34-C0FB-B98250DB3F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1134949"/>
            <a:ext cx="4936067" cy="3490253"/>
          </a:xfrm>
          <a:prstGeom prst="rect">
            <a:avLst/>
          </a:prstGeom>
        </p:spPr>
      </p:pic>
    </p:spTree>
    <p:extLst>
      <p:ext uri="{BB962C8B-B14F-4D97-AF65-F5344CB8AC3E}">
        <p14:creationId xmlns:p14="http://schemas.microsoft.com/office/powerpoint/2010/main" val="169854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598882" y="-5598884"/>
            <a:ext cx="994233" cy="12192001"/>
          </a:xfrm>
          <a:solidFill>
            <a:srgbClr val="3B3B3B"/>
          </a:solidFill>
        </p:spPr>
        <p:txBody>
          <a:bodyPr vert="vert270" anchor="t" anchorCtr="0">
            <a:normAutofit fontScale="90000"/>
          </a:bodyPr>
          <a:lstStyle/>
          <a:p>
            <a:r>
              <a:rPr lang="en-US" sz="4000" b="1" dirty="0">
                <a:solidFill>
                  <a:schemeClr val="accent2"/>
                </a:solidFill>
                <a:latin typeface="Calibri" panose="020F0502020204030204" pitchFamily="34" charset="0"/>
                <a:cs typeface="Calibri" panose="020F0502020204030204" pitchFamily="34" charset="0"/>
              </a:rPr>
              <a:t>Analyzing the most profitable Cab company </a:t>
            </a:r>
            <a:br>
              <a:rPr lang="en-GB" sz="1100" dirty="0"/>
            </a:br>
            <a:br>
              <a:rPr lang="en-US" sz="4900" dirty="0"/>
            </a:br>
            <a:br>
              <a:rPr lang="en-US" dirty="0"/>
            </a:br>
            <a:br>
              <a:rPr lang="en-US" dirty="0"/>
            </a:br>
            <a:endParaRPr lang="en-US" b="1"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9" name="TextBox 8">
            <a:extLst>
              <a:ext uri="{FF2B5EF4-FFF2-40B4-BE49-F238E27FC236}">
                <a16:creationId xmlns:a16="http://schemas.microsoft.com/office/drawing/2014/main" id="{9BB8B2F1-D57C-E37B-1A6F-44A6FC752EAF}"/>
              </a:ext>
            </a:extLst>
          </p:cNvPr>
          <p:cNvSpPr txBox="1"/>
          <p:nvPr/>
        </p:nvSpPr>
        <p:spPr>
          <a:xfrm>
            <a:off x="168627" y="4736594"/>
            <a:ext cx="11651546" cy="1815882"/>
          </a:xfrm>
          <a:prstGeom prst="rect">
            <a:avLst/>
          </a:prstGeom>
          <a:noFill/>
        </p:spPr>
        <p:txBody>
          <a:bodyPr wrap="square" rtlCol="0">
            <a:spAutoFit/>
          </a:bodyPr>
          <a:lstStyle/>
          <a:p>
            <a:pPr algn="ctr"/>
            <a:r>
              <a:rPr lang="en-US" sz="1400" b="1" dirty="0"/>
              <a:t>YOY growth rate in terms of Users and New customers</a:t>
            </a:r>
          </a:p>
          <a:p>
            <a:pPr algn="ctr"/>
            <a:endParaRPr lang="en-US" sz="1400" dirty="0"/>
          </a:p>
          <a:p>
            <a:pPr algn="ctr"/>
            <a:r>
              <a:rPr lang="en-IN" sz="1400" dirty="0"/>
              <a:t>The customer retention is greater for Yellow Cabs than for the Pink cabs.</a:t>
            </a:r>
          </a:p>
          <a:p>
            <a:pPr algn="ctr"/>
            <a:r>
              <a:rPr lang="en-IN" sz="1400" dirty="0"/>
              <a:t>We can see that 24.3% of the users has used the Yellow cab service for more than 100 times, where as for approximately the same number of times, only 0.7% of the customers has used the Pink Cab service.</a:t>
            </a:r>
          </a:p>
          <a:p>
            <a:pPr algn="ctr"/>
            <a:r>
              <a:rPr lang="en-IN" sz="1400" dirty="0"/>
              <a:t>Similarly, higher retention rate is for Yellow cab rather than Pink cab for customers using the service for more than 10 times.</a:t>
            </a:r>
          </a:p>
          <a:p>
            <a:pPr algn="ctr"/>
            <a:r>
              <a:rPr lang="en-IN" sz="1400" dirty="0"/>
              <a:t>This shows that Yellow cab is able to retain their customers in greater numbers.</a:t>
            </a:r>
          </a:p>
          <a:p>
            <a:pPr algn="ctr"/>
            <a:endParaRPr lang="en-IN" sz="1400" dirty="0"/>
          </a:p>
        </p:txBody>
      </p:sp>
      <p:pic>
        <p:nvPicPr>
          <p:cNvPr id="6" name="Picture 5">
            <a:extLst>
              <a:ext uri="{FF2B5EF4-FFF2-40B4-BE49-F238E27FC236}">
                <a16:creationId xmlns:a16="http://schemas.microsoft.com/office/drawing/2014/main" id="{35422B18-EA95-92F5-081C-ED390F897B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932" y="1213465"/>
            <a:ext cx="8974667" cy="3552455"/>
          </a:xfrm>
          <a:prstGeom prst="rect">
            <a:avLst/>
          </a:prstGeom>
        </p:spPr>
      </p:pic>
    </p:spTree>
    <p:extLst>
      <p:ext uri="{BB962C8B-B14F-4D97-AF65-F5344CB8AC3E}">
        <p14:creationId xmlns:p14="http://schemas.microsoft.com/office/powerpoint/2010/main" val="2852017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598882" y="-5598884"/>
            <a:ext cx="994233" cy="12192001"/>
          </a:xfrm>
          <a:solidFill>
            <a:srgbClr val="3B3B3B"/>
          </a:solidFill>
        </p:spPr>
        <p:txBody>
          <a:bodyPr vert="vert270" anchor="t" anchorCtr="0">
            <a:normAutofit fontScale="90000"/>
          </a:bodyPr>
          <a:lstStyle/>
          <a:p>
            <a:r>
              <a:rPr lang="en-US" sz="4000" b="1" dirty="0">
                <a:solidFill>
                  <a:schemeClr val="accent2"/>
                </a:solidFill>
                <a:latin typeface="Calibri" panose="020F0502020204030204" pitchFamily="34" charset="0"/>
                <a:cs typeface="Calibri" panose="020F0502020204030204" pitchFamily="34" charset="0"/>
              </a:rPr>
              <a:t>Analyzing the most profitable Cab company </a:t>
            </a:r>
            <a:br>
              <a:rPr lang="en-GB" sz="1100" dirty="0"/>
            </a:br>
            <a:br>
              <a:rPr lang="en-US" sz="4900" dirty="0"/>
            </a:br>
            <a:br>
              <a:rPr lang="en-US" dirty="0"/>
            </a:br>
            <a:br>
              <a:rPr lang="en-US" dirty="0"/>
            </a:br>
            <a:endParaRPr lang="en-US" b="1"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9" name="TextBox 8">
            <a:extLst>
              <a:ext uri="{FF2B5EF4-FFF2-40B4-BE49-F238E27FC236}">
                <a16:creationId xmlns:a16="http://schemas.microsoft.com/office/drawing/2014/main" id="{9BB8B2F1-D57C-E37B-1A6F-44A6FC752EAF}"/>
              </a:ext>
            </a:extLst>
          </p:cNvPr>
          <p:cNvSpPr txBox="1"/>
          <p:nvPr/>
        </p:nvSpPr>
        <p:spPr>
          <a:xfrm>
            <a:off x="270225" y="4813961"/>
            <a:ext cx="11651546" cy="1384995"/>
          </a:xfrm>
          <a:prstGeom prst="rect">
            <a:avLst/>
          </a:prstGeom>
          <a:noFill/>
        </p:spPr>
        <p:txBody>
          <a:bodyPr wrap="square" rtlCol="0">
            <a:spAutoFit/>
          </a:bodyPr>
          <a:lstStyle/>
          <a:p>
            <a:pPr algn="ctr"/>
            <a:r>
              <a:rPr lang="en-US" sz="1400" b="1" dirty="0"/>
              <a:t>YOY Churn rate</a:t>
            </a:r>
          </a:p>
          <a:p>
            <a:pPr algn="ctr"/>
            <a:r>
              <a:rPr lang="en-US" sz="1400" dirty="0"/>
              <a:t>From 2016 to 2017 and from 2017 to 2018, the churn rate of Pink cabs has been higher than for Yellow cabs. </a:t>
            </a:r>
          </a:p>
          <a:p>
            <a:pPr algn="ctr"/>
            <a:r>
              <a:rPr lang="en-US" sz="1400" dirty="0"/>
              <a:t>Churn rate in 2016 to 2017 for pink and yellow cabs has been 29.96% and 26.59% respectively. Churn rate in 2017 and 2018 for pink and yellow cabs has been 47.95% and 29.23% respectively. Which illustrates that the churn rate has gone up significantly in pink cabs whereas Yellow cabs were able to control their churn rate to at least maintain it as the similar rate as previous year. </a:t>
            </a:r>
          </a:p>
          <a:p>
            <a:pPr algn="ctr"/>
            <a:r>
              <a:rPr lang="en-IN" sz="1400" dirty="0"/>
              <a:t>Overall, the Churn rate for Pink Cab is higher than Churn rate for Yellow Cabs, as per above calculations</a:t>
            </a:r>
          </a:p>
        </p:txBody>
      </p:sp>
      <p:pic>
        <p:nvPicPr>
          <p:cNvPr id="5" name="Picture 4">
            <a:extLst>
              <a:ext uri="{FF2B5EF4-FFF2-40B4-BE49-F238E27FC236}">
                <a16:creationId xmlns:a16="http://schemas.microsoft.com/office/drawing/2014/main" id="{86F7CFE8-7AB8-EEA1-3B39-9739E5681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228" y="1076638"/>
            <a:ext cx="4471319" cy="3426178"/>
          </a:xfrm>
          <a:prstGeom prst="rect">
            <a:avLst/>
          </a:prstGeom>
        </p:spPr>
      </p:pic>
      <p:pic>
        <p:nvPicPr>
          <p:cNvPr id="8" name="Picture 7">
            <a:extLst>
              <a:ext uri="{FF2B5EF4-FFF2-40B4-BE49-F238E27FC236}">
                <a16:creationId xmlns:a16="http://schemas.microsoft.com/office/drawing/2014/main" id="{BEB35A25-0473-D5F8-1990-E506DF92DB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6174" y="1104301"/>
            <a:ext cx="4471319" cy="3398515"/>
          </a:xfrm>
          <a:prstGeom prst="rect">
            <a:avLst/>
          </a:prstGeom>
        </p:spPr>
      </p:pic>
    </p:spTree>
    <p:extLst>
      <p:ext uri="{BB962C8B-B14F-4D97-AF65-F5344CB8AC3E}">
        <p14:creationId xmlns:p14="http://schemas.microsoft.com/office/powerpoint/2010/main" val="1290188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598882" y="-5598884"/>
            <a:ext cx="994233" cy="12192001"/>
          </a:xfrm>
          <a:solidFill>
            <a:srgbClr val="3B3B3B"/>
          </a:solidFill>
        </p:spPr>
        <p:txBody>
          <a:bodyPr vert="vert270" anchor="t" anchorCtr="0">
            <a:normAutofit fontScale="90000"/>
          </a:bodyPr>
          <a:lstStyle/>
          <a:p>
            <a:r>
              <a:rPr lang="en-US" sz="4000" b="1" dirty="0">
                <a:solidFill>
                  <a:schemeClr val="accent2"/>
                </a:solidFill>
                <a:latin typeface="Calibri" panose="020F0502020204030204" pitchFamily="34" charset="0"/>
                <a:cs typeface="Calibri" panose="020F0502020204030204" pitchFamily="34" charset="0"/>
              </a:rPr>
              <a:t>Summary and Recommendations</a:t>
            </a:r>
            <a:br>
              <a:rPr lang="en-GB" sz="1100" dirty="0"/>
            </a:br>
            <a:br>
              <a:rPr lang="en-US" sz="4900" dirty="0"/>
            </a:br>
            <a:br>
              <a:rPr lang="en-US" dirty="0"/>
            </a:br>
            <a:br>
              <a:rPr lang="en-US" dirty="0"/>
            </a:br>
            <a:endParaRPr lang="en-US" b="1"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graphicFrame>
        <p:nvGraphicFramePr>
          <p:cNvPr id="3" name="Diagram 2">
            <a:extLst>
              <a:ext uri="{FF2B5EF4-FFF2-40B4-BE49-F238E27FC236}">
                <a16:creationId xmlns:a16="http://schemas.microsoft.com/office/drawing/2014/main" id="{06A43827-2BD2-7DF3-C4E3-671589FF41FA}"/>
              </a:ext>
            </a:extLst>
          </p:cNvPr>
          <p:cNvGraphicFramePr/>
          <p:nvPr>
            <p:extLst>
              <p:ext uri="{D42A27DB-BD31-4B8C-83A1-F6EECF244321}">
                <p14:modId xmlns:p14="http://schemas.microsoft.com/office/powerpoint/2010/main" val="3699064695"/>
              </p:ext>
            </p:extLst>
          </p:nvPr>
        </p:nvGraphicFramePr>
        <p:xfrm>
          <a:off x="474133" y="1162755"/>
          <a:ext cx="8128000" cy="34410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8706C2F3-9AE0-8712-1980-29B850DEBAC4}"/>
              </a:ext>
            </a:extLst>
          </p:cNvPr>
          <p:cNvGraphicFramePr/>
          <p:nvPr>
            <p:extLst>
              <p:ext uri="{D42A27DB-BD31-4B8C-83A1-F6EECF244321}">
                <p14:modId xmlns:p14="http://schemas.microsoft.com/office/powerpoint/2010/main" val="3931133523"/>
              </p:ext>
            </p:extLst>
          </p:nvPr>
        </p:nvGraphicFramePr>
        <p:xfrm>
          <a:off x="3522133" y="4873976"/>
          <a:ext cx="8128000" cy="134620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8" name="Picture 7">
            <a:extLst>
              <a:ext uri="{FF2B5EF4-FFF2-40B4-BE49-F238E27FC236}">
                <a16:creationId xmlns:a16="http://schemas.microsoft.com/office/drawing/2014/main" id="{88AFE27E-69E3-8E5C-A800-34431D7F4102}"/>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9468705" y="2171193"/>
            <a:ext cx="1922461" cy="1570357"/>
          </a:xfrm>
          <a:prstGeom prst="rect">
            <a:avLst/>
          </a:prstGeom>
        </p:spPr>
      </p:pic>
      <p:sp>
        <p:nvSpPr>
          <p:cNvPr id="9" name="TextBox 8">
            <a:extLst>
              <a:ext uri="{FF2B5EF4-FFF2-40B4-BE49-F238E27FC236}">
                <a16:creationId xmlns:a16="http://schemas.microsoft.com/office/drawing/2014/main" id="{036F5621-986C-330F-CEA0-6CB8D3652C3E}"/>
              </a:ext>
            </a:extLst>
          </p:cNvPr>
          <p:cNvSpPr txBox="1"/>
          <p:nvPr/>
        </p:nvSpPr>
        <p:spPr>
          <a:xfrm>
            <a:off x="10705245" y="4164265"/>
            <a:ext cx="1304191" cy="507831"/>
          </a:xfrm>
          <a:prstGeom prst="rect">
            <a:avLst/>
          </a:prstGeom>
          <a:noFill/>
        </p:spPr>
        <p:txBody>
          <a:bodyPr wrap="square" rtlCol="0">
            <a:spAutoFit/>
          </a:bodyPr>
          <a:lstStyle/>
          <a:p>
            <a:r>
              <a:rPr lang="en-US" sz="900" dirty="0">
                <a:solidFill>
                  <a:schemeClr val="bg1"/>
                </a:solidFill>
                <a:hlinkClick r:id="rId14" tooltip="https://freepngimg.com/png/33163-taxi-driver-transparent">
                  <a:extLst>
                    <a:ext uri="{A12FA001-AC4F-418D-AE19-62706E023703}">
                      <ahyp:hlinkClr xmlns:ahyp="http://schemas.microsoft.com/office/drawing/2018/hyperlinkcolor" val="tx"/>
                    </a:ext>
                  </a:extLst>
                </a:hlinkClick>
              </a:rPr>
              <a:t>This Photo</a:t>
            </a:r>
            <a:r>
              <a:rPr lang="en-US" sz="900" dirty="0">
                <a:solidFill>
                  <a:schemeClr val="bg1"/>
                </a:solidFill>
              </a:rPr>
              <a:t> by Unknown Author is licensed under </a:t>
            </a:r>
            <a:r>
              <a:rPr lang="en-US" sz="900" dirty="0">
                <a:solidFill>
                  <a:schemeClr val="bg1"/>
                </a:solidFill>
                <a:hlinkClick r:id="rId15" tooltip="https://creativecommons.org/licenses/by-nc/3.0/">
                  <a:extLst>
                    <a:ext uri="{A12FA001-AC4F-418D-AE19-62706E023703}">
                      <ahyp:hlinkClr xmlns:ahyp="http://schemas.microsoft.com/office/drawing/2018/hyperlinkcolor" val="tx"/>
                    </a:ext>
                  </a:extLst>
                </a:hlinkClick>
              </a:rPr>
              <a:t>CC BY-NC</a:t>
            </a:r>
            <a:endParaRPr lang="en-US" sz="900" dirty="0">
              <a:solidFill>
                <a:schemeClr val="bg1"/>
              </a:solidFill>
            </a:endParaRPr>
          </a:p>
        </p:txBody>
      </p:sp>
    </p:spTree>
    <p:extLst>
      <p:ext uri="{BB962C8B-B14F-4D97-AF65-F5344CB8AC3E}">
        <p14:creationId xmlns:p14="http://schemas.microsoft.com/office/powerpoint/2010/main" val="1490384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endParaRPr lang="en-US" b="1"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6" name="Subtitle 5">
            <a:extLst>
              <a:ext uri="{FF2B5EF4-FFF2-40B4-BE49-F238E27FC236}">
                <a16:creationId xmlns:a16="http://schemas.microsoft.com/office/drawing/2014/main" id="{2D4BA697-580E-5544-8F2F-194AD99B859F}"/>
              </a:ext>
            </a:extLst>
          </p:cNvPr>
          <p:cNvSpPr>
            <a:spLocks noGrp="1"/>
          </p:cNvSpPr>
          <p:nvPr>
            <p:ph type="subTitle" idx="1"/>
          </p:nvPr>
        </p:nvSpPr>
        <p:spPr>
          <a:xfrm>
            <a:off x="5152570" y="2481943"/>
            <a:ext cx="5558973" cy="1655762"/>
          </a:xfrm>
        </p:spPr>
        <p:txBody>
          <a:bodyPr>
            <a:normAutofit/>
          </a:bodyPr>
          <a:lstStyle/>
          <a:p>
            <a:r>
              <a:rPr lang="en-US" sz="6600" dirty="0">
                <a:solidFill>
                  <a:srgbClr val="FF6600"/>
                </a:solidFill>
              </a:rPr>
              <a:t>Thank You</a:t>
            </a:r>
          </a:p>
          <a:p>
            <a:endParaRPr lang="en-US" sz="6600" dirty="0">
              <a:solidFill>
                <a:srgbClr val="FF6600"/>
              </a:solidFill>
            </a:endParaRPr>
          </a:p>
        </p:txBody>
      </p:sp>
    </p:spTree>
    <p:extLst>
      <p:ext uri="{BB962C8B-B14F-4D97-AF65-F5344CB8AC3E}">
        <p14:creationId xmlns:p14="http://schemas.microsoft.com/office/powerpoint/2010/main" val="116821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br>
              <a:rPr lang="en-US" dirty="0"/>
            </a:br>
            <a:br>
              <a:rPr lang="en-US" dirty="0"/>
            </a:br>
            <a:br>
              <a:rPr lang="en-US" dirty="0"/>
            </a:br>
            <a:r>
              <a:rPr lang="en-US" b="1" dirty="0">
                <a:solidFill>
                  <a:srgbClr val="FF6600"/>
                </a:solidFill>
              </a:rPr>
              <a:t>Agenda</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a:normAutofit/>
          </a:bodyPr>
          <a:lstStyle/>
          <a:p>
            <a:endParaRPr lang="en-US" dirty="0">
              <a:solidFill>
                <a:srgbClr val="FF6600"/>
              </a:solidFill>
            </a:endParaRPr>
          </a:p>
          <a:p>
            <a:pPr algn="just"/>
            <a:r>
              <a:rPr lang="en-US" dirty="0">
                <a:solidFill>
                  <a:srgbClr val="FF6600"/>
                </a:solidFill>
              </a:rPr>
              <a:t>   </a:t>
            </a:r>
          </a:p>
          <a:p>
            <a:pPr algn="just"/>
            <a:r>
              <a:rPr lang="en-US" sz="2800" dirty="0">
                <a:solidFill>
                  <a:srgbClr val="FF6600"/>
                </a:solidFill>
              </a:rPr>
              <a:t>         </a:t>
            </a:r>
          </a:p>
          <a:p>
            <a:pPr algn="just"/>
            <a:r>
              <a:rPr lang="en-US" sz="2800" dirty="0">
                <a:solidFill>
                  <a:srgbClr val="FF6600"/>
                </a:solidFill>
              </a:rPr>
              <a:t>         Executive Summary</a:t>
            </a:r>
          </a:p>
          <a:p>
            <a:pPr algn="just"/>
            <a:r>
              <a:rPr lang="en-US" sz="2800" dirty="0">
                <a:solidFill>
                  <a:srgbClr val="FF6600"/>
                </a:solidFill>
              </a:rPr>
              <a:t>         Problem Statement</a:t>
            </a:r>
          </a:p>
          <a:p>
            <a:pPr algn="just"/>
            <a:r>
              <a:rPr lang="en-US" sz="2800" dirty="0">
                <a:solidFill>
                  <a:srgbClr val="FF6600"/>
                </a:solidFill>
              </a:rPr>
              <a:t>         Approach</a:t>
            </a:r>
          </a:p>
          <a:p>
            <a:pPr algn="just"/>
            <a:r>
              <a:rPr lang="en-US" sz="2800" dirty="0">
                <a:solidFill>
                  <a:srgbClr val="FF6600"/>
                </a:solidFill>
              </a:rPr>
              <a:t>         EDA</a:t>
            </a:r>
          </a:p>
          <a:p>
            <a:pPr algn="just"/>
            <a:r>
              <a:rPr lang="en-US" sz="2800" dirty="0">
                <a:solidFill>
                  <a:srgbClr val="FF6600"/>
                </a:solidFill>
              </a:rPr>
              <a:t>         EDA Summary</a:t>
            </a:r>
          </a:p>
          <a:p>
            <a:pPr algn="just"/>
            <a:r>
              <a:rPr lang="en-US" sz="2800" dirty="0">
                <a:solidFill>
                  <a:srgbClr val="FF6600"/>
                </a:solidFill>
              </a:rPr>
              <a:t>         Recommendations</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Tree>
    <p:extLst>
      <p:ext uri="{BB962C8B-B14F-4D97-AF65-F5344CB8AC3E}">
        <p14:creationId xmlns:p14="http://schemas.microsoft.com/office/powerpoint/2010/main" val="4047255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br>
              <a:rPr lang="en-US" dirty="0"/>
            </a:br>
            <a:br>
              <a:rPr lang="en-US" dirty="0"/>
            </a:br>
            <a:br>
              <a:rPr lang="en-US" dirty="0"/>
            </a:br>
            <a:r>
              <a:rPr lang="en-US" sz="6000" b="1" dirty="0">
                <a:solidFill>
                  <a:schemeClr val="accent2"/>
                </a:solidFill>
                <a:latin typeface="Calibri" panose="020F0502020204030204" pitchFamily="34" charset="0"/>
                <a:cs typeface="Calibri" panose="020F0502020204030204" pitchFamily="34" charset="0"/>
              </a:rPr>
              <a:t>Executive Summary</a:t>
            </a:r>
            <a:endParaRPr lang="en-US" b="1" dirty="0">
              <a:solidFill>
                <a:srgbClr val="FF6600"/>
              </a:solidFill>
            </a:endParaRP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a:normAutofit/>
          </a:bodyPr>
          <a:lstStyle/>
          <a:p>
            <a:endParaRPr lang="en-US" dirty="0">
              <a:solidFill>
                <a:srgbClr val="FF6600"/>
              </a:solidFill>
            </a:endParaRPr>
          </a:p>
          <a:p>
            <a:pPr algn="just"/>
            <a:r>
              <a:rPr lang="en-US" dirty="0">
                <a:solidFill>
                  <a:srgbClr val="FF6600"/>
                </a:solidFill>
              </a:rPr>
              <a:t>   </a:t>
            </a:r>
          </a:p>
          <a:p>
            <a:pPr algn="just"/>
            <a:r>
              <a:rPr lang="en-US" sz="2800" dirty="0">
                <a:solidFill>
                  <a:srgbClr val="FF6600"/>
                </a:solidFill>
              </a:rPr>
              <a:t>         </a:t>
            </a:r>
          </a:p>
          <a:p>
            <a:r>
              <a:rPr lang="en-US" sz="2800" dirty="0">
                <a:solidFill>
                  <a:srgbClr val="FF6600"/>
                </a:solidFill>
              </a:rPr>
              <a:t>         </a:t>
            </a:r>
          </a:p>
          <a:p>
            <a:endParaRPr lang="en-US" sz="2800" dirty="0">
              <a:solidFill>
                <a:srgbClr val="FF6600"/>
              </a:solidFill>
            </a:endParaRPr>
          </a:p>
          <a:p>
            <a:r>
              <a:rPr lang="en-US" sz="2800" dirty="0"/>
              <a:t>XYZ is a private equity firm in US. Due to remarkable growth in the Cab Industry in last few years and multiple key players in the market, XYZ is planning for an investment in Cab industry.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Tree>
    <p:extLst>
      <p:ext uri="{BB962C8B-B14F-4D97-AF65-F5344CB8AC3E}">
        <p14:creationId xmlns:p14="http://schemas.microsoft.com/office/powerpoint/2010/main" val="1812019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br>
              <a:rPr lang="en-US" dirty="0"/>
            </a:br>
            <a:br>
              <a:rPr lang="en-US" dirty="0"/>
            </a:br>
            <a:br>
              <a:rPr lang="en-US" dirty="0"/>
            </a:br>
            <a:r>
              <a:rPr lang="en-US" sz="6000" b="1" dirty="0">
                <a:solidFill>
                  <a:schemeClr val="accent2"/>
                </a:solidFill>
                <a:latin typeface="Calibri" panose="020F0502020204030204" pitchFamily="34" charset="0"/>
                <a:cs typeface="Calibri" panose="020F0502020204030204" pitchFamily="34" charset="0"/>
              </a:rPr>
              <a:t>Problem Statement</a:t>
            </a:r>
            <a:endParaRPr lang="en-US" b="1"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7" name="TextBox 6">
            <a:extLst>
              <a:ext uri="{FF2B5EF4-FFF2-40B4-BE49-F238E27FC236}">
                <a16:creationId xmlns:a16="http://schemas.microsoft.com/office/drawing/2014/main" id="{B6DFF0F5-BB70-852F-A008-E132D2831003}"/>
              </a:ext>
            </a:extLst>
          </p:cNvPr>
          <p:cNvSpPr txBox="1"/>
          <p:nvPr/>
        </p:nvSpPr>
        <p:spPr>
          <a:xfrm>
            <a:off x="5886450" y="1896531"/>
            <a:ext cx="6157913" cy="1015663"/>
          </a:xfrm>
          <a:prstGeom prst="rect">
            <a:avLst/>
          </a:prstGeom>
          <a:noFill/>
        </p:spPr>
        <p:txBody>
          <a:bodyPr wrap="square" rtlCol="0">
            <a:spAutoFit/>
          </a:bodyPr>
          <a:lstStyle/>
          <a:p>
            <a:pPr algn="ctr"/>
            <a:r>
              <a:rPr lang="en-US" sz="2400" dirty="0">
                <a:ln w="0"/>
                <a:effectLst>
                  <a:outerShdw blurRad="38100" dist="19050" dir="2700000" algn="tl" rotWithShape="0">
                    <a:schemeClr val="dk1">
                      <a:alpha val="40000"/>
                    </a:schemeClr>
                  </a:outerShdw>
                </a:effectLst>
              </a:rPr>
              <a:t>Objective</a:t>
            </a:r>
            <a:endParaRPr lang="en-US" sz="1800" dirty="0">
              <a:ln w="22225">
                <a:solidFill>
                  <a:schemeClr val="accent2"/>
                </a:solidFill>
                <a:prstDash val="solid"/>
              </a:ln>
              <a:solidFill>
                <a:schemeClr val="accent2">
                  <a:lumMod val="40000"/>
                  <a:lumOff val="60000"/>
                </a:schemeClr>
              </a:solidFill>
            </a:endParaRPr>
          </a:p>
          <a:p>
            <a:pPr algn="ctr"/>
            <a:r>
              <a:rPr lang="en-US" sz="1800" dirty="0">
                <a:ln w="0"/>
                <a:effectLst>
                  <a:outerShdw blurRad="38100" dist="19050" dir="2700000" algn="tl" rotWithShape="0">
                    <a:schemeClr val="dk1">
                      <a:alpha val="40000"/>
                    </a:schemeClr>
                  </a:outerShdw>
                </a:effectLst>
              </a:rPr>
              <a:t>Provide actionable insights to help XYZ firm in identifying the right company for making investment.</a:t>
            </a:r>
          </a:p>
        </p:txBody>
      </p:sp>
      <p:sp>
        <p:nvSpPr>
          <p:cNvPr id="8" name="TextBox 7">
            <a:extLst>
              <a:ext uri="{FF2B5EF4-FFF2-40B4-BE49-F238E27FC236}">
                <a16:creationId xmlns:a16="http://schemas.microsoft.com/office/drawing/2014/main" id="{65F9ED32-7104-F882-5732-543089E3164D}"/>
              </a:ext>
            </a:extLst>
          </p:cNvPr>
          <p:cNvSpPr txBox="1"/>
          <p:nvPr/>
        </p:nvSpPr>
        <p:spPr>
          <a:xfrm>
            <a:off x="6458861" y="3300413"/>
            <a:ext cx="4683272" cy="923330"/>
          </a:xfrm>
          <a:prstGeom prst="rect">
            <a:avLst/>
          </a:prstGeom>
          <a:noFill/>
        </p:spPr>
        <p:txBody>
          <a:bodyPr wrap="square" rtlCol="0">
            <a:spAutoFit/>
          </a:bodyPr>
          <a:lstStyle/>
          <a:p>
            <a:pPr algn="ctr"/>
            <a:r>
              <a:rPr lang="en-US" dirty="0">
                <a:ln w="0"/>
                <a:effectLst>
                  <a:outerShdw blurRad="38100" dist="19050" dir="2700000" algn="tl" rotWithShape="0">
                    <a:schemeClr val="dk1">
                      <a:alpha val="40000"/>
                    </a:schemeClr>
                  </a:outerShdw>
                </a:effectLst>
              </a:rPr>
              <a:t>XYZ, as per their Go-To-Market (G2M) strategy, wants to understand the market before making the decision  </a:t>
            </a:r>
          </a:p>
        </p:txBody>
      </p:sp>
    </p:spTree>
    <p:extLst>
      <p:ext uri="{BB962C8B-B14F-4D97-AF65-F5344CB8AC3E}">
        <p14:creationId xmlns:p14="http://schemas.microsoft.com/office/powerpoint/2010/main" val="510215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br>
              <a:rPr lang="en-US" dirty="0"/>
            </a:br>
            <a:br>
              <a:rPr lang="en-US" dirty="0"/>
            </a:br>
            <a:br>
              <a:rPr lang="en-US" dirty="0"/>
            </a:br>
            <a:r>
              <a:rPr lang="en-US" sz="6000" b="1" dirty="0">
                <a:solidFill>
                  <a:schemeClr val="accent2"/>
                </a:solidFill>
                <a:latin typeface="Calibri" panose="020F0502020204030204" pitchFamily="34" charset="0"/>
                <a:cs typeface="Calibri" panose="020F0502020204030204" pitchFamily="34" charset="0"/>
              </a:rPr>
              <a:t>Approach</a:t>
            </a:r>
            <a:endParaRPr lang="en-US" b="1" dirty="0">
              <a:solidFill>
                <a:srgbClr val="FF6600"/>
              </a:solidFill>
            </a:endParaRPr>
          </a:p>
        </p:txBody>
      </p:sp>
      <p:graphicFrame>
        <p:nvGraphicFramePr>
          <p:cNvPr id="6" name="Diagram 5">
            <a:extLst>
              <a:ext uri="{FF2B5EF4-FFF2-40B4-BE49-F238E27FC236}">
                <a16:creationId xmlns:a16="http://schemas.microsoft.com/office/drawing/2014/main" id="{E17C596D-E659-15B1-EEA5-7F6C3C8A7957}"/>
              </a:ext>
            </a:extLst>
          </p:cNvPr>
          <p:cNvGraphicFramePr/>
          <p:nvPr>
            <p:extLst>
              <p:ext uri="{D42A27DB-BD31-4B8C-83A1-F6EECF244321}">
                <p14:modId xmlns:p14="http://schemas.microsoft.com/office/powerpoint/2010/main" val="4218099536"/>
              </p:ext>
            </p:extLst>
          </p:nvPr>
        </p:nvGraphicFramePr>
        <p:xfrm>
          <a:off x="6662458" y="1575808"/>
          <a:ext cx="4490964" cy="37063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Tree>
    <p:extLst>
      <p:ext uri="{BB962C8B-B14F-4D97-AF65-F5344CB8AC3E}">
        <p14:creationId xmlns:p14="http://schemas.microsoft.com/office/powerpoint/2010/main" val="128133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br>
              <a:rPr lang="en-US" dirty="0"/>
            </a:br>
            <a:br>
              <a:rPr lang="en-US" dirty="0"/>
            </a:br>
            <a:br>
              <a:rPr lang="en-US" dirty="0"/>
            </a:br>
            <a:r>
              <a:rPr lang="en-US" sz="6000" b="1" dirty="0">
                <a:solidFill>
                  <a:schemeClr val="accent2"/>
                </a:solidFill>
                <a:latin typeface="Calibri" panose="020F0502020204030204" pitchFamily="34" charset="0"/>
                <a:cs typeface="Calibri" panose="020F0502020204030204" pitchFamily="34" charset="0"/>
              </a:rPr>
              <a:t>Data Exploration</a:t>
            </a:r>
            <a:endParaRPr lang="en-US" b="1"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pic>
        <p:nvPicPr>
          <p:cNvPr id="9" name="Picture 8">
            <a:extLst>
              <a:ext uri="{FF2B5EF4-FFF2-40B4-BE49-F238E27FC236}">
                <a16:creationId xmlns:a16="http://schemas.microsoft.com/office/drawing/2014/main" id="{E2D7F86E-418F-1A72-2CB5-92339659D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937" y="1943415"/>
            <a:ext cx="782638" cy="782638"/>
          </a:xfrm>
          <a:prstGeom prst="rect">
            <a:avLst/>
          </a:prstGeom>
        </p:spPr>
      </p:pic>
      <p:pic>
        <p:nvPicPr>
          <p:cNvPr id="10" name="Picture 9">
            <a:extLst>
              <a:ext uri="{FF2B5EF4-FFF2-40B4-BE49-F238E27FC236}">
                <a16:creationId xmlns:a16="http://schemas.microsoft.com/office/drawing/2014/main" id="{F860205A-9B88-4E9F-237C-44A3431E1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434" y="1943415"/>
            <a:ext cx="782638" cy="782638"/>
          </a:xfrm>
          <a:prstGeom prst="rect">
            <a:avLst/>
          </a:prstGeom>
        </p:spPr>
      </p:pic>
      <p:pic>
        <p:nvPicPr>
          <p:cNvPr id="11" name="Picture 10">
            <a:extLst>
              <a:ext uri="{FF2B5EF4-FFF2-40B4-BE49-F238E27FC236}">
                <a16:creationId xmlns:a16="http://schemas.microsoft.com/office/drawing/2014/main" id="{D749709A-B8CB-A575-D74E-CE902D5CD9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9931" y="1943415"/>
            <a:ext cx="782638" cy="782638"/>
          </a:xfrm>
          <a:prstGeom prst="rect">
            <a:avLst/>
          </a:prstGeom>
        </p:spPr>
      </p:pic>
      <p:pic>
        <p:nvPicPr>
          <p:cNvPr id="12" name="Picture 11">
            <a:extLst>
              <a:ext uri="{FF2B5EF4-FFF2-40B4-BE49-F238E27FC236}">
                <a16:creationId xmlns:a16="http://schemas.microsoft.com/office/drawing/2014/main" id="{11EB367E-1A05-81A5-11B1-17EDF0C8F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5428" y="1943415"/>
            <a:ext cx="782638" cy="782638"/>
          </a:xfrm>
          <a:prstGeom prst="rect">
            <a:avLst/>
          </a:prstGeom>
        </p:spPr>
      </p:pic>
      <p:sp>
        <p:nvSpPr>
          <p:cNvPr id="13" name="TextBox 12">
            <a:extLst>
              <a:ext uri="{FF2B5EF4-FFF2-40B4-BE49-F238E27FC236}">
                <a16:creationId xmlns:a16="http://schemas.microsoft.com/office/drawing/2014/main" id="{97E76BD3-B1D3-D9C2-EB83-13AAE64523E1}"/>
              </a:ext>
            </a:extLst>
          </p:cNvPr>
          <p:cNvSpPr txBox="1"/>
          <p:nvPr/>
        </p:nvSpPr>
        <p:spPr>
          <a:xfrm>
            <a:off x="6576033" y="3011803"/>
            <a:ext cx="1197764" cy="369332"/>
          </a:xfrm>
          <a:prstGeom prst="rect">
            <a:avLst/>
          </a:prstGeom>
          <a:noFill/>
        </p:spPr>
        <p:txBody>
          <a:bodyPr wrap="none" rtlCol="0">
            <a:spAutoFit/>
          </a:bodyPr>
          <a:lstStyle/>
          <a:p>
            <a:r>
              <a:rPr lang="en-IN" b="1" i="0" dirty="0">
                <a:solidFill>
                  <a:srgbClr val="F77939"/>
                </a:solidFill>
                <a:effectLst/>
                <a:latin typeface="Lato Extended"/>
              </a:rPr>
              <a:t>Cab_Data</a:t>
            </a:r>
            <a:endParaRPr lang="en-US" dirty="0">
              <a:solidFill>
                <a:srgbClr val="F77939"/>
              </a:solidFill>
            </a:endParaRPr>
          </a:p>
        </p:txBody>
      </p:sp>
      <p:sp>
        <p:nvSpPr>
          <p:cNvPr id="14" name="TextBox 13">
            <a:extLst>
              <a:ext uri="{FF2B5EF4-FFF2-40B4-BE49-F238E27FC236}">
                <a16:creationId xmlns:a16="http://schemas.microsoft.com/office/drawing/2014/main" id="{925AA5C9-4DDE-846B-D62D-40A3E9BB83F2}"/>
              </a:ext>
            </a:extLst>
          </p:cNvPr>
          <p:cNvSpPr txBox="1"/>
          <p:nvPr/>
        </p:nvSpPr>
        <p:spPr>
          <a:xfrm>
            <a:off x="7521574" y="3337202"/>
            <a:ext cx="1567160" cy="369332"/>
          </a:xfrm>
          <a:prstGeom prst="rect">
            <a:avLst/>
          </a:prstGeom>
          <a:noFill/>
        </p:spPr>
        <p:txBody>
          <a:bodyPr wrap="none" rtlCol="0">
            <a:spAutoFit/>
          </a:bodyPr>
          <a:lstStyle/>
          <a:p>
            <a:r>
              <a:rPr lang="en-IN" b="1" i="0" dirty="0">
                <a:solidFill>
                  <a:srgbClr val="FF6600"/>
                </a:solidFill>
                <a:effectLst/>
                <a:latin typeface="Lato Extended"/>
              </a:rPr>
              <a:t>Customer_ID</a:t>
            </a:r>
            <a:endParaRPr lang="en-US" dirty="0">
              <a:solidFill>
                <a:srgbClr val="FF6600"/>
              </a:solidFill>
            </a:endParaRPr>
          </a:p>
        </p:txBody>
      </p:sp>
      <p:sp>
        <p:nvSpPr>
          <p:cNvPr id="15" name="TextBox 14">
            <a:extLst>
              <a:ext uri="{FF2B5EF4-FFF2-40B4-BE49-F238E27FC236}">
                <a16:creationId xmlns:a16="http://schemas.microsoft.com/office/drawing/2014/main" id="{596F7F84-2D31-A143-05E5-307F3A9AC024}"/>
              </a:ext>
            </a:extLst>
          </p:cNvPr>
          <p:cNvSpPr txBox="1"/>
          <p:nvPr/>
        </p:nvSpPr>
        <p:spPr>
          <a:xfrm>
            <a:off x="8701195" y="3059668"/>
            <a:ext cx="1767087" cy="369332"/>
          </a:xfrm>
          <a:prstGeom prst="rect">
            <a:avLst/>
          </a:prstGeom>
          <a:noFill/>
        </p:spPr>
        <p:txBody>
          <a:bodyPr wrap="none" rtlCol="0">
            <a:spAutoFit/>
          </a:bodyPr>
          <a:lstStyle/>
          <a:p>
            <a:r>
              <a:rPr lang="en-IN" b="1" i="0" dirty="0">
                <a:solidFill>
                  <a:srgbClr val="FF6600"/>
                </a:solidFill>
                <a:effectLst/>
                <a:latin typeface="Lato Extended"/>
              </a:rPr>
              <a:t>Transaction_ID</a:t>
            </a:r>
            <a:endParaRPr lang="en-US" dirty="0">
              <a:solidFill>
                <a:srgbClr val="FF6600"/>
              </a:solidFill>
            </a:endParaRPr>
          </a:p>
        </p:txBody>
      </p:sp>
      <p:sp>
        <p:nvSpPr>
          <p:cNvPr id="16" name="TextBox 15">
            <a:extLst>
              <a:ext uri="{FF2B5EF4-FFF2-40B4-BE49-F238E27FC236}">
                <a16:creationId xmlns:a16="http://schemas.microsoft.com/office/drawing/2014/main" id="{09CD093C-9BFA-DEC3-2DD7-BBB506CF9C4C}"/>
              </a:ext>
            </a:extLst>
          </p:cNvPr>
          <p:cNvSpPr txBox="1"/>
          <p:nvPr/>
        </p:nvSpPr>
        <p:spPr>
          <a:xfrm>
            <a:off x="10357459" y="3337202"/>
            <a:ext cx="607859" cy="369332"/>
          </a:xfrm>
          <a:prstGeom prst="rect">
            <a:avLst/>
          </a:prstGeom>
          <a:noFill/>
        </p:spPr>
        <p:txBody>
          <a:bodyPr wrap="none" rtlCol="0">
            <a:spAutoFit/>
          </a:bodyPr>
          <a:lstStyle/>
          <a:p>
            <a:r>
              <a:rPr lang="en-IN" b="1" i="0" dirty="0">
                <a:solidFill>
                  <a:srgbClr val="FF6600"/>
                </a:solidFill>
                <a:effectLst/>
                <a:latin typeface="Lato Extended"/>
              </a:rPr>
              <a:t>City</a:t>
            </a:r>
            <a:endParaRPr lang="en-US" dirty="0">
              <a:solidFill>
                <a:srgbClr val="FF6600"/>
              </a:solidFill>
            </a:endParaRPr>
          </a:p>
        </p:txBody>
      </p:sp>
      <p:cxnSp>
        <p:nvCxnSpPr>
          <p:cNvPr id="18" name="Straight Arrow Connector 17">
            <a:extLst>
              <a:ext uri="{FF2B5EF4-FFF2-40B4-BE49-F238E27FC236}">
                <a16:creationId xmlns:a16="http://schemas.microsoft.com/office/drawing/2014/main" id="{2845D8A5-29B3-AADE-1011-14DBAE72F8E0}"/>
              </a:ext>
            </a:extLst>
          </p:cNvPr>
          <p:cNvCxnSpPr>
            <a:stCxn id="9" idx="2"/>
          </p:cNvCxnSpPr>
          <p:nvPr/>
        </p:nvCxnSpPr>
        <p:spPr>
          <a:xfrm flipH="1">
            <a:off x="7130255" y="2726053"/>
            <a:ext cx="1" cy="41433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550D8F3D-A9AD-920C-E844-93E7E60DA90A}"/>
              </a:ext>
            </a:extLst>
          </p:cNvPr>
          <p:cNvCxnSpPr>
            <a:cxnSpLocks/>
            <a:stCxn id="10" idx="2"/>
            <a:endCxn id="14" idx="0"/>
          </p:cNvCxnSpPr>
          <p:nvPr/>
        </p:nvCxnSpPr>
        <p:spPr>
          <a:xfrm>
            <a:off x="8275753" y="2726053"/>
            <a:ext cx="29401" cy="61114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07334515-D2AE-04F5-0FB8-6D288E85B28C}"/>
              </a:ext>
            </a:extLst>
          </p:cNvPr>
          <p:cNvCxnSpPr>
            <a:cxnSpLocks/>
            <a:endCxn id="16" idx="0"/>
          </p:cNvCxnSpPr>
          <p:nvPr/>
        </p:nvCxnSpPr>
        <p:spPr>
          <a:xfrm>
            <a:off x="10637153" y="2673904"/>
            <a:ext cx="24236" cy="6632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596B86D8-CE4F-771D-EAE9-450FD1570C56}"/>
              </a:ext>
            </a:extLst>
          </p:cNvPr>
          <p:cNvCxnSpPr/>
          <p:nvPr/>
        </p:nvCxnSpPr>
        <p:spPr>
          <a:xfrm flipH="1">
            <a:off x="9439624" y="2673904"/>
            <a:ext cx="1" cy="41433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7" name="Right Brace 26">
            <a:extLst>
              <a:ext uri="{FF2B5EF4-FFF2-40B4-BE49-F238E27FC236}">
                <a16:creationId xmlns:a16="http://schemas.microsoft.com/office/drawing/2014/main" id="{DDD04000-3CE4-922C-831B-55B6DB492A03}"/>
              </a:ext>
            </a:extLst>
          </p:cNvPr>
          <p:cNvSpPr/>
          <p:nvPr/>
        </p:nvSpPr>
        <p:spPr>
          <a:xfrm rot="5400000">
            <a:off x="8523394" y="1809789"/>
            <a:ext cx="480059" cy="4389285"/>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pic>
        <p:nvPicPr>
          <p:cNvPr id="29" name="Picture 28">
            <a:extLst>
              <a:ext uri="{FF2B5EF4-FFF2-40B4-BE49-F238E27FC236}">
                <a16:creationId xmlns:a16="http://schemas.microsoft.com/office/drawing/2014/main" id="{1B4F6B1D-E583-23CB-6970-31A1E4EE7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3684" y="4176482"/>
            <a:ext cx="739478" cy="782646"/>
          </a:xfrm>
          <a:prstGeom prst="rect">
            <a:avLst/>
          </a:prstGeom>
        </p:spPr>
      </p:pic>
      <p:sp>
        <p:nvSpPr>
          <p:cNvPr id="30" name="TextBox 29">
            <a:extLst>
              <a:ext uri="{FF2B5EF4-FFF2-40B4-BE49-F238E27FC236}">
                <a16:creationId xmlns:a16="http://schemas.microsoft.com/office/drawing/2014/main" id="{A2C09195-B778-26A6-A4E7-E126F061D44F}"/>
              </a:ext>
            </a:extLst>
          </p:cNvPr>
          <p:cNvSpPr txBox="1"/>
          <p:nvPr/>
        </p:nvSpPr>
        <p:spPr>
          <a:xfrm>
            <a:off x="8333546" y="4824769"/>
            <a:ext cx="913776" cy="369332"/>
          </a:xfrm>
          <a:prstGeom prst="rect">
            <a:avLst/>
          </a:prstGeom>
          <a:noFill/>
        </p:spPr>
        <p:txBody>
          <a:bodyPr wrap="none" rtlCol="0">
            <a:spAutoFit/>
          </a:bodyPr>
          <a:lstStyle/>
          <a:p>
            <a:r>
              <a:rPr lang="en-US" dirty="0"/>
              <a:t>Merge3</a:t>
            </a:r>
          </a:p>
        </p:txBody>
      </p:sp>
      <p:sp>
        <p:nvSpPr>
          <p:cNvPr id="31" name="TextBox 30">
            <a:extLst>
              <a:ext uri="{FF2B5EF4-FFF2-40B4-BE49-F238E27FC236}">
                <a16:creationId xmlns:a16="http://schemas.microsoft.com/office/drawing/2014/main" id="{59F02E10-51C1-41A8-975C-DD0FE5898276}"/>
              </a:ext>
            </a:extLst>
          </p:cNvPr>
          <p:cNvSpPr txBox="1"/>
          <p:nvPr/>
        </p:nvSpPr>
        <p:spPr>
          <a:xfrm>
            <a:off x="5733141" y="735176"/>
            <a:ext cx="6347504" cy="861774"/>
          </a:xfrm>
          <a:prstGeom prst="rect">
            <a:avLst/>
          </a:prstGeom>
          <a:noFill/>
        </p:spPr>
        <p:txBody>
          <a:bodyPr wrap="square" rtlCol="0">
            <a:spAutoFit/>
          </a:bodyPr>
          <a:lstStyle/>
          <a:p>
            <a:pPr marL="285750" indent="-285750">
              <a:buFont typeface="Courier New" panose="02070309020205020404" pitchFamily="49" charset="0"/>
              <a:buChar char="o"/>
            </a:pPr>
            <a:r>
              <a:rPr lang="en-US" sz="1600" b="1" dirty="0">
                <a:latin typeface="Times New Roman" panose="02020603050405020304" pitchFamily="18" charset="0"/>
                <a:cs typeface="Times New Roman" panose="02020603050405020304" pitchFamily="18" charset="0"/>
              </a:rPr>
              <a:t>4 individual data sets merged into 1 </a:t>
            </a:r>
            <a:r>
              <a:rPr lang="en-US" sz="1600" b="1" dirty="0" err="1">
                <a:latin typeface="Times New Roman" panose="02020603050405020304" pitchFamily="18" charset="0"/>
                <a:cs typeface="Times New Roman" panose="02020603050405020304" pitchFamily="18" charset="0"/>
              </a:rPr>
              <a:t>DataFrame</a:t>
            </a:r>
            <a:endParaRPr lang="en-US" sz="1600" b="1" dirty="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sz="1600" b="1" dirty="0">
                <a:latin typeface="Times New Roman" panose="02020603050405020304" pitchFamily="18" charset="0"/>
                <a:cs typeface="Times New Roman" panose="02020603050405020304" pitchFamily="18" charset="0"/>
              </a:rPr>
              <a:t>Time Period of the Data is from </a:t>
            </a:r>
            <a:r>
              <a:rPr lang="en-IN" sz="1600" b="1" dirty="0">
                <a:latin typeface="Times New Roman" panose="02020603050405020304" pitchFamily="18" charset="0"/>
                <a:cs typeface="Times New Roman" panose="02020603050405020304" pitchFamily="18" charset="0"/>
              </a:rPr>
              <a:t>31/01/2016 to 31/12/2018</a:t>
            </a:r>
          </a:p>
          <a:p>
            <a:pPr marL="285750" indent="-285750">
              <a:buFont typeface="Courier New" panose="02070309020205020404" pitchFamily="49" charset="0"/>
              <a:buChar char="o"/>
            </a:pPr>
            <a:r>
              <a:rPr lang="en-IN" sz="1600" b="1" dirty="0">
                <a:latin typeface="Times New Roman" panose="02020603050405020304" pitchFamily="18" charset="0"/>
                <a:cs typeface="Times New Roman" panose="02020603050405020304" pitchFamily="18" charset="0"/>
              </a:rPr>
              <a:t>Total Data points: 359392</a:t>
            </a:r>
            <a:endParaRPr lang="en-US" sz="1600" b="1"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5BA82161-DC58-DF28-D759-5BCD7DCC7B66}"/>
              </a:ext>
            </a:extLst>
          </p:cNvPr>
          <p:cNvSpPr txBox="1"/>
          <p:nvPr/>
        </p:nvSpPr>
        <p:spPr>
          <a:xfrm>
            <a:off x="5350446" y="5255694"/>
            <a:ext cx="6086475" cy="1815882"/>
          </a:xfrm>
          <a:prstGeom prst="rect">
            <a:avLst/>
          </a:prstGeom>
          <a:noFill/>
        </p:spPr>
        <p:txBody>
          <a:bodyPr wrap="square" rtlCol="0">
            <a:spAutoFit/>
          </a:bodyPr>
          <a:lstStyle/>
          <a:p>
            <a:pPr lvl="1"/>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Assumptions: </a:t>
            </a:r>
          </a:p>
          <a:p>
            <a:pPr marL="742950" lvl="1" indent="-285750">
              <a:buFont typeface="Courier New" panose="02070309020205020404" pitchFamily="49" charset="0"/>
              <a:buChar char="o"/>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Both the Cabs (Pink and Yellow) are introduced into the market at the same time. </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buFont typeface="Courier New" panose="02070309020205020404" pitchFamily="49" charset="0"/>
              <a:buChar char="o"/>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Price charged, Cost of Trip and Income are all indicated in the same currency units USD as this data belongs to US cities. </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b="1" dirty="0"/>
          </a:p>
        </p:txBody>
      </p:sp>
    </p:spTree>
    <p:extLst>
      <p:ext uri="{BB962C8B-B14F-4D97-AF65-F5344CB8AC3E}">
        <p14:creationId xmlns:p14="http://schemas.microsoft.com/office/powerpoint/2010/main" val="716715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921699-B947-4274-64F4-8631F9D79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9199" y="302240"/>
            <a:ext cx="3869802" cy="2757716"/>
          </a:xfrm>
          <a:prstGeom prst="rect">
            <a:avLst/>
          </a:prstGeom>
        </p:spPr>
      </p:pic>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br>
              <a:rPr lang="en-US" dirty="0"/>
            </a:br>
            <a:br>
              <a:rPr lang="en-US" dirty="0"/>
            </a:br>
            <a:br>
              <a:rPr lang="en-US" dirty="0"/>
            </a:br>
            <a:r>
              <a:rPr lang="en-US" sz="6000" b="1" dirty="0">
                <a:solidFill>
                  <a:schemeClr val="accent2"/>
                </a:solidFill>
                <a:latin typeface="Calibri" panose="020F0502020204030204" pitchFamily="34" charset="0"/>
                <a:cs typeface="Calibri" panose="020F0502020204030204" pitchFamily="34" charset="0"/>
              </a:rPr>
              <a:t>Understanding the Market</a:t>
            </a:r>
            <a:endParaRPr lang="en-US" b="1"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TextBox 4">
            <a:extLst>
              <a:ext uri="{FF2B5EF4-FFF2-40B4-BE49-F238E27FC236}">
                <a16:creationId xmlns:a16="http://schemas.microsoft.com/office/drawing/2014/main" id="{A22D1253-A9FB-EF29-29C7-391F71449ABB}"/>
              </a:ext>
            </a:extLst>
          </p:cNvPr>
          <p:cNvSpPr txBox="1"/>
          <p:nvPr/>
        </p:nvSpPr>
        <p:spPr>
          <a:xfrm>
            <a:off x="9652000" y="824359"/>
            <a:ext cx="2624437" cy="1846659"/>
          </a:xfrm>
          <a:prstGeom prst="rect">
            <a:avLst/>
          </a:prstGeom>
          <a:noFill/>
        </p:spPr>
        <p:txBody>
          <a:bodyPr wrap="square" rtlCol="0">
            <a:spAutoFit/>
          </a:bodyPr>
          <a:lstStyle/>
          <a:p>
            <a:pPr algn="ctr"/>
            <a:r>
              <a:rPr lang="en-IN" sz="1200" b="1" i="0" dirty="0">
                <a:solidFill>
                  <a:srgbClr val="000000"/>
                </a:solidFill>
                <a:effectLst/>
                <a:latin typeface="Helvetica Neue" panose="02000503000000020004" pitchFamily="2" charset="0"/>
              </a:rPr>
              <a:t>Does number of users increases as per the population?</a:t>
            </a:r>
          </a:p>
          <a:p>
            <a:pPr algn="ctr"/>
            <a:r>
              <a:rPr lang="en-IN" sz="1200" i="0" dirty="0">
                <a:solidFill>
                  <a:srgbClr val="000000"/>
                </a:solidFill>
                <a:effectLst/>
                <a:latin typeface="Helvetica Neue" panose="02000503000000020004" pitchFamily="2" charset="0"/>
              </a:rPr>
              <a:t>Initially the number of users were uncertain with the population growth. However, after a certain population, the number of users increased linearly with the increase in population</a:t>
            </a:r>
          </a:p>
          <a:p>
            <a:pPr algn="ctr"/>
            <a:endParaRPr lang="en-US" dirty="0"/>
          </a:p>
        </p:txBody>
      </p:sp>
      <p:pic>
        <p:nvPicPr>
          <p:cNvPr id="7" name="Picture 6">
            <a:extLst>
              <a:ext uri="{FF2B5EF4-FFF2-40B4-BE49-F238E27FC236}">
                <a16:creationId xmlns:a16="http://schemas.microsoft.com/office/drawing/2014/main" id="{4F126550-1ED8-BF7A-65E5-992C279D11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5667" y="3640708"/>
            <a:ext cx="3987571" cy="2915052"/>
          </a:xfrm>
          <a:prstGeom prst="rect">
            <a:avLst/>
          </a:prstGeom>
        </p:spPr>
      </p:pic>
      <p:sp>
        <p:nvSpPr>
          <p:cNvPr id="8" name="TextBox 7">
            <a:extLst>
              <a:ext uri="{FF2B5EF4-FFF2-40B4-BE49-F238E27FC236}">
                <a16:creationId xmlns:a16="http://schemas.microsoft.com/office/drawing/2014/main" id="{6F797D89-5FAC-8933-0E73-5A913E684ECC}"/>
              </a:ext>
            </a:extLst>
          </p:cNvPr>
          <p:cNvSpPr txBox="1"/>
          <p:nvPr/>
        </p:nvSpPr>
        <p:spPr>
          <a:xfrm>
            <a:off x="5909199" y="4128738"/>
            <a:ext cx="2190044" cy="1938992"/>
          </a:xfrm>
          <a:prstGeom prst="rect">
            <a:avLst/>
          </a:prstGeom>
          <a:noFill/>
        </p:spPr>
        <p:txBody>
          <a:bodyPr wrap="square" rtlCol="0">
            <a:spAutoFit/>
          </a:bodyPr>
          <a:lstStyle/>
          <a:p>
            <a:pPr algn="ctr"/>
            <a:r>
              <a:rPr lang="en-US" sz="1200" b="1" dirty="0">
                <a:solidFill>
                  <a:srgbClr val="000000"/>
                </a:solidFill>
                <a:latin typeface="Helvetica Neue" panose="02000503000000020004" pitchFamily="2" charset="0"/>
              </a:rPr>
              <a:t>Does profit increases per distance?</a:t>
            </a:r>
          </a:p>
          <a:p>
            <a:pPr algn="ctr"/>
            <a:r>
              <a:rPr lang="en-US" sz="1200" dirty="0">
                <a:solidFill>
                  <a:srgbClr val="000000"/>
                </a:solidFill>
                <a:latin typeface="Helvetica Neue" panose="02000503000000020004" pitchFamily="2" charset="0"/>
              </a:rPr>
              <a:t>There are Losses (negative profit) incurred in trip as well. The greater the distance the greater the profits, but at the same time there are greater chances of losses as well, as the spectrum spreads wider as the distance increase. </a:t>
            </a:r>
          </a:p>
        </p:txBody>
      </p:sp>
    </p:spTree>
    <p:extLst>
      <p:ext uri="{BB962C8B-B14F-4D97-AF65-F5344CB8AC3E}">
        <p14:creationId xmlns:p14="http://schemas.microsoft.com/office/powerpoint/2010/main" val="3666062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598882" y="-5598884"/>
            <a:ext cx="994233" cy="12192001"/>
          </a:xfrm>
          <a:solidFill>
            <a:srgbClr val="3B3B3B"/>
          </a:solidFill>
        </p:spPr>
        <p:txBody>
          <a:bodyPr vert="vert270" anchor="t" anchorCtr="0">
            <a:normAutofit fontScale="90000"/>
          </a:bodyPr>
          <a:lstStyle/>
          <a:p>
            <a:r>
              <a:rPr lang="en-US" sz="4000" b="1" dirty="0">
                <a:solidFill>
                  <a:schemeClr val="accent2"/>
                </a:solidFill>
                <a:latin typeface="Calibri" panose="020F0502020204030204" pitchFamily="34" charset="0"/>
                <a:cs typeface="Calibri" panose="020F0502020204030204" pitchFamily="34" charset="0"/>
              </a:rPr>
              <a:t>Understanding the market in terms of Pink and Yellow Cab</a:t>
            </a:r>
            <a:br>
              <a:rPr lang="en-US" sz="4900" dirty="0"/>
            </a:br>
            <a:br>
              <a:rPr lang="en-US" dirty="0"/>
            </a:br>
            <a:endParaRPr lang="en-US" b="1"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pic>
        <p:nvPicPr>
          <p:cNvPr id="38" name="Picture 37">
            <a:extLst>
              <a:ext uri="{FF2B5EF4-FFF2-40B4-BE49-F238E27FC236}">
                <a16:creationId xmlns:a16="http://schemas.microsoft.com/office/drawing/2014/main" id="{087B230E-F630-EA58-71A4-ECC92B9ED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894" y="1468261"/>
            <a:ext cx="5576055" cy="4260144"/>
          </a:xfrm>
          <a:prstGeom prst="rect">
            <a:avLst/>
          </a:prstGeom>
        </p:spPr>
      </p:pic>
      <p:sp>
        <p:nvSpPr>
          <p:cNvPr id="39" name="TextBox 38">
            <a:extLst>
              <a:ext uri="{FF2B5EF4-FFF2-40B4-BE49-F238E27FC236}">
                <a16:creationId xmlns:a16="http://schemas.microsoft.com/office/drawing/2014/main" id="{E60E1B2C-D470-CC6C-BDE3-D9FF6D7BC8D4}"/>
              </a:ext>
            </a:extLst>
          </p:cNvPr>
          <p:cNvSpPr txBox="1"/>
          <p:nvPr/>
        </p:nvSpPr>
        <p:spPr>
          <a:xfrm>
            <a:off x="7018830" y="1817510"/>
            <a:ext cx="4473260" cy="3539430"/>
          </a:xfrm>
          <a:prstGeom prst="rect">
            <a:avLst/>
          </a:prstGeom>
          <a:noFill/>
        </p:spPr>
        <p:txBody>
          <a:bodyPr wrap="square" rtlCol="0">
            <a:spAutoFit/>
          </a:bodyPr>
          <a:lstStyle/>
          <a:p>
            <a:pPr algn="ctr"/>
            <a:r>
              <a:rPr lang="en-IN" sz="1400" b="1" i="0" dirty="0">
                <a:solidFill>
                  <a:srgbClr val="000000"/>
                </a:solidFill>
                <a:effectLst/>
                <a:latin typeface="Helvetica Neue" panose="02000503000000020004" pitchFamily="2" charset="0"/>
              </a:rPr>
              <a:t>Do users prefer a specific cab as the distance increases?</a:t>
            </a:r>
          </a:p>
          <a:p>
            <a:pPr algn="ctr"/>
            <a:r>
              <a:rPr lang="en-IN" sz="1400" i="0" dirty="0">
                <a:solidFill>
                  <a:srgbClr val="000000"/>
                </a:solidFill>
                <a:effectLst/>
                <a:latin typeface="Helvetica Neue" panose="02000503000000020004" pitchFamily="2" charset="0"/>
              </a:rPr>
              <a:t>No matter what the distance is, there are customers who travelled in Pink as well as Yellow cabs. There are more yellow cabs used than Pink cabs, but this could be because overall there is more yellow cabs used by the customers than the pink cabs are being used. But in this case, both the cabs are used at various distances. </a:t>
            </a:r>
          </a:p>
          <a:p>
            <a:pPr algn="ctr"/>
            <a:r>
              <a:rPr lang="en-IN" sz="1400" i="0" dirty="0">
                <a:solidFill>
                  <a:srgbClr val="000000"/>
                </a:solidFill>
                <a:effectLst/>
                <a:latin typeface="Helvetica Neue" panose="02000503000000020004" pitchFamily="2" charset="0"/>
              </a:rPr>
              <a:t>Had the frequency (usage) of specific cab been more than the other as the distance increases, we could determine that one of the cab is more efficient or preferred while traveling long distances.</a:t>
            </a:r>
          </a:p>
          <a:p>
            <a:pPr algn="ctr"/>
            <a:r>
              <a:rPr lang="en-IN" sz="1400" i="0" dirty="0">
                <a:solidFill>
                  <a:srgbClr val="000000"/>
                </a:solidFill>
                <a:effectLst/>
                <a:latin typeface="Helvetica Neue" panose="02000503000000020004" pitchFamily="2" charset="0"/>
              </a:rPr>
              <a:t>Hence there is no co-relation between distance and the company</a:t>
            </a:r>
          </a:p>
          <a:p>
            <a:endParaRPr lang="en-US" sz="1400" dirty="0"/>
          </a:p>
        </p:txBody>
      </p:sp>
    </p:spTree>
    <p:extLst>
      <p:ext uri="{BB962C8B-B14F-4D97-AF65-F5344CB8AC3E}">
        <p14:creationId xmlns:p14="http://schemas.microsoft.com/office/powerpoint/2010/main" val="1996144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598882" y="-5598884"/>
            <a:ext cx="994233" cy="12192001"/>
          </a:xfrm>
          <a:solidFill>
            <a:srgbClr val="3B3B3B"/>
          </a:solidFill>
        </p:spPr>
        <p:txBody>
          <a:bodyPr vert="vert270" anchor="t" anchorCtr="0">
            <a:normAutofit fontScale="90000"/>
          </a:bodyPr>
          <a:lstStyle/>
          <a:p>
            <a:r>
              <a:rPr lang="en-US" sz="4000" b="1" dirty="0">
                <a:solidFill>
                  <a:schemeClr val="accent2"/>
                </a:solidFill>
                <a:latin typeface="Calibri" panose="020F0502020204030204" pitchFamily="34" charset="0"/>
                <a:cs typeface="Calibri" panose="020F0502020204030204" pitchFamily="34" charset="0"/>
              </a:rPr>
              <a:t>Understanding the market in terms of Pink and Yellow Cab</a:t>
            </a:r>
            <a:br>
              <a:rPr lang="en-US" sz="4900" dirty="0"/>
            </a:br>
            <a:br>
              <a:rPr lang="en-US" dirty="0"/>
            </a:br>
            <a:br>
              <a:rPr lang="en-US" dirty="0"/>
            </a:br>
            <a:endParaRPr lang="en-US" b="1"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pic>
        <p:nvPicPr>
          <p:cNvPr id="8" name="Picture 7">
            <a:extLst>
              <a:ext uri="{FF2B5EF4-FFF2-40B4-BE49-F238E27FC236}">
                <a16:creationId xmlns:a16="http://schemas.microsoft.com/office/drawing/2014/main" id="{F16D8936-356C-10B2-2028-790E07205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356" y="1176866"/>
            <a:ext cx="5091036" cy="4686905"/>
          </a:xfrm>
          <a:prstGeom prst="rect">
            <a:avLst/>
          </a:prstGeom>
        </p:spPr>
      </p:pic>
      <p:pic>
        <p:nvPicPr>
          <p:cNvPr id="20" name="Picture 19">
            <a:extLst>
              <a:ext uri="{FF2B5EF4-FFF2-40B4-BE49-F238E27FC236}">
                <a16:creationId xmlns:a16="http://schemas.microsoft.com/office/drawing/2014/main" id="{2C5E0F2C-3B78-C472-B1AC-69D7A747E3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3422" y="1336379"/>
            <a:ext cx="2582204" cy="2588400"/>
          </a:xfrm>
          <a:prstGeom prst="rect">
            <a:avLst/>
          </a:prstGeom>
        </p:spPr>
      </p:pic>
      <p:pic>
        <p:nvPicPr>
          <p:cNvPr id="24" name="Picture 23">
            <a:extLst>
              <a:ext uri="{FF2B5EF4-FFF2-40B4-BE49-F238E27FC236}">
                <a16:creationId xmlns:a16="http://schemas.microsoft.com/office/drawing/2014/main" id="{37E38A9B-D45A-9E1D-A2D9-EB5E7CC11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8805" y="1336379"/>
            <a:ext cx="2582204" cy="2481206"/>
          </a:xfrm>
          <a:prstGeom prst="rect">
            <a:avLst/>
          </a:prstGeom>
        </p:spPr>
      </p:pic>
      <p:sp>
        <p:nvSpPr>
          <p:cNvPr id="25" name="TextBox 24">
            <a:extLst>
              <a:ext uri="{FF2B5EF4-FFF2-40B4-BE49-F238E27FC236}">
                <a16:creationId xmlns:a16="http://schemas.microsoft.com/office/drawing/2014/main" id="{AF749052-7B5C-405B-0375-63E5221B8BEC}"/>
              </a:ext>
            </a:extLst>
          </p:cNvPr>
          <p:cNvSpPr txBox="1"/>
          <p:nvPr/>
        </p:nvSpPr>
        <p:spPr>
          <a:xfrm>
            <a:off x="6355644" y="4060245"/>
            <a:ext cx="4515555" cy="1754326"/>
          </a:xfrm>
          <a:prstGeom prst="rect">
            <a:avLst/>
          </a:prstGeom>
          <a:noFill/>
        </p:spPr>
        <p:txBody>
          <a:bodyPr wrap="square" rtlCol="0">
            <a:spAutoFit/>
          </a:bodyPr>
          <a:lstStyle/>
          <a:p>
            <a:pPr algn="ctr"/>
            <a:r>
              <a:rPr lang="en-IN" b="1" dirty="0">
                <a:latin typeface="Söhne"/>
              </a:rPr>
              <a:t>B</a:t>
            </a:r>
            <a:r>
              <a:rPr lang="en-IN" b="1" i="0" dirty="0">
                <a:effectLst/>
                <a:latin typeface="Söhne"/>
              </a:rPr>
              <a:t>oth Pink Cab and Yellow Cab companies accept both card and cash payments, and the majority of their payments are made through cards. for both Pink Cab and Yellow Cab, more than half of their payments are made through cards</a:t>
            </a:r>
            <a:endParaRPr lang="en-US" b="1" dirty="0"/>
          </a:p>
        </p:txBody>
      </p:sp>
    </p:spTree>
    <p:extLst>
      <p:ext uri="{BB962C8B-B14F-4D97-AF65-F5344CB8AC3E}">
        <p14:creationId xmlns:p14="http://schemas.microsoft.com/office/powerpoint/2010/main" val="1145070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 Glacier Internship" id="{2B17C0A9-4F1A-394C-9305-82F12CA26E4F}" vid="{F9955FDF-826E-7C4D-B52C-017E9540C8B9}"/>
    </a:ext>
  </a:extLst>
</a:theme>
</file>

<file path=docProps/app.xml><?xml version="1.0" encoding="utf-8"?>
<Properties xmlns="http://schemas.openxmlformats.org/officeDocument/2006/extended-properties" xmlns:vt="http://schemas.openxmlformats.org/officeDocument/2006/docPropsVTypes">
  <Template>Office Theme</Template>
  <TotalTime>7709</TotalTime>
  <Words>1402</Words>
  <Application>Microsoft Macintosh PowerPoint</Application>
  <PresentationFormat>Widescreen</PresentationFormat>
  <Paragraphs>101</Paragraphs>
  <Slides>17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-apple-system</vt:lpstr>
      <vt:lpstr>Arial</vt:lpstr>
      <vt:lpstr>Calibri</vt:lpstr>
      <vt:lpstr>Calibri Light</vt:lpstr>
      <vt:lpstr>Courier New</vt:lpstr>
      <vt:lpstr>Helvetica Neue</vt:lpstr>
      <vt:lpstr>Lato Extended</vt:lpstr>
      <vt:lpstr>Söhne</vt:lpstr>
      <vt:lpstr>Times New Roman</vt:lpstr>
      <vt:lpstr>Office Theme</vt:lpstr>
      <vt:lpstr>PowerPoint Presentation</vt:lpstr>
      <vt:lpstr>   Agenda</vt:lpstr>
      <vt:lpstr>   Executive Summary</vt:lpstr>
      <vt:lpstr>   Problem Statement</vt:lpstr>
      <vt:lpstr>   Approach</vt:lpstr>
      <vt:lpstr>   Data Exploration</vt:lpstr>
      <vt:lpstr>   Understanding the Market</vt:lpstr>
      <vt:lpstr>Understanding the market in terms of Pink and Yellow Cab  </vt:lpstr>
      <vt:lpstr>Understanding the market in terms of Pink and Yellow Cab   </vt:lpstr>
      <vt:lpstr>Understanding the market in terms of Pink and Yellow Cab   </vt:lpstr>
      <vt:lpstr>Insights about the Cab industry in the US Market   </vt:lpstr>
      <vt:lpstr>Analyzing the most profitable Cab company     </vt:lpstr>
      <vt:lpstr>Analyzing the most profitable Cab company     </vt:lpstr>
      <vt:lpstr>Analyzing the most profitable Cab company     </vt:lpstr>
      <vt:lpstr>Analyzing the most profitable Cab company     </vt:lpstr>
      <vt:lpstr>Summary and Recommendations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Meghna Ijjapureddy</dc:creator>
  <cp:lastModifiedBy>Meghna Ijjapureddy</cp:lastModifiedBy>
  <cp:revision>166</cp:revision>
  <dcterms:created xsi:type="dcterms:W3CDTF">2023-04-15T18:21:37Z</dcterms:created>
  <dcterms:modified xsi:type="dcterms:W3CDTF">2023-04-21T20:56:14Z</dcterms:modified>
</cp:coreProperties>
</file>